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3" r:id="rId6"/>
    <p:sldId id="262" r:id="rId7"/>
    <p:sldId id="264" r:id="rId8"/>
    <p:sldId id="265" r:id="rId9"/>
    <p:sldId id="266" r:id="rId10"/>
    <p:sldId id="267" r:id="rId11"/>
    <p:sldId id="268" r:id="rId12"/>
    <p:sldId id="269" r:id="rId13"/>
    <p:sldId id="270" r:id="rId14"/>
    <p:sldId id="271" r:id="rId15"/>
    <p:sldId id="25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367" y="-5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D54E6A-3E63-4371-A845-5077E807F5F2}" type="datetimeFigureOut">
              <a:rPr lang="en-US" smtClean="0"/>
              <a:t>23-Aug-20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3761B-D90C-4C55-B772-621265B5F009}" type="slidenum">
              <a:rPr lang="en-US" smtClean="0"/>
              <a:t>‹#›</a:t>
            </a:fld>
            <a:endParaRPr lang="en-US"/>
          </a:p>
        </p:txBody>
      </p:sp>
    </p:spTree>
    <p:extLst>
      <p:ext uri="{BB962C8B-B14F-4D97-AF65-F5344CB8AC3E}">
        <p14:creationId xmlns:p14="http://schemas.microsoft.com/office/powerpoint/2010/main" val="362086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54E6A-3E63-4371-A845-5077E807F5F2}" type="datetimeFigureOut">
              <a:rPr lang="en-US" smtClean="0"/>
              <a:t>23-Aug-20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3761B-D90C-4C55-B772-621265B5F009}" type="slidenum">
              <a:rPr lang="en-US" smtClean="0"/>
              <a:t>‹#›</a:t>
            </a:fld>
            <a:endParaRPr lang="en-US"/>
          </a:p>
        </p:txBody>
      </p:sp>
    </p:spTree>
    <p:extLst>
      <p:ext uri="{BB962C8B-B14F-4D97-AF65-F5344CB8AC3E}">
        <p14:creationId xmlns:p14="http://schemas.microsoft.com/office/powerpoint/2010/main" val="41575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54E6A-3E63-4371-A845-5077E807F5F2}" type="datetimeFigureOut">
              <a:rPr lang="en-US" smtClean="0"/>
              <a:t>23-Aug-20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3761B-D90C-4C55-B772-621265B5F009}" type="slidenum">
              <a:rPr lang="en-US" smtClean="0"/>
              <a:t>‹#›</a:t>
            </a:fld>
            <a:endParaRPr lang="en-US"/>
          </a:p>
        </p:txBody>
      </p:sp>
    </p:spTree>
    <p:extLst>
      <p:ext uri="{BB962C8B-B14F-4D97-AF65-F5344CB8AC3E}">
        <p14:creationId xmlns:p14="http://schemas.microsoft.com/office/powerpoint/2010/main" val="380115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54E6A-3E63-4371-A845-5077E807F5F2}" type="datetimeFigureOut">
              <a:rPr lang="en-US" smtClean="0"/>
              <a:t>23-Aug-20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3761B-D90C-4C55-B772-621265B5F009}" type="slidenum">
              <a:rPr lang="en-US" smtClean="0"/>
              <a:t>‹#›</a:t>
            </a:fld>
            <a:endParaRPr lang="en-US"/>
          </a:p>
        </p:txBody>
      </p:sp>
    </p:spTree>
    <p:extLst>
      <p:ext uri="{BB962C8B-B14F-4D97-AF65-F5344CB8AC3E}">
        <p14:creationId xmlns:p14="http://schemas.microsoft.com/office/powerpoint/2010/main" val="147793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D54E6A-3E63-4371-A845-5077E807F5F2}" type="datetimeFigureOut">
              <a:rPr lang="en-US" smtClean="0"/>
              <a:t>23-Aug-20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3761B-D90C-4C55-B772-621265B5F009}" type="slidenum">
              <a:rPr lang="en-US" smtClean="0"/>
              <a:t>‹#›</a:t>
            </a:fld>
            <a:endParaRPr lang="en-US"/>
          </a:p>
        </p:txBody>
      </p:sp>
    </p:spTree>
    <p:extLst>
      <p:ext uri="{BB962C8B-B14F-4D97-AF65-F5344CB8AC3E}">
        <p14:creationId xmlns:p14="http://schemas.microsoft.com/office/powerpoint/2010/main" val="23908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D54E6A-3E63-4371-A845-5077E807F5F2}" type="datetimeFigureOut">
              <a:rPr lang="en-US" smtClean="0"/>
              <a:t>23-Aug-20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3761B-D90C-4C55-B772-621265B5F009}" type="slidenum">
              <a:rPr lang="en-US" smtClean="0"/>
              <a:t>‹#›</a:t>
            </a:fld>
            <a:endParaRPr lang="en-US"/>
          </a:p>
        </p:txBody>
      </p:sp>
    </p:spTree>
    <p:extLst>
      <p:ext uri="{BB962C8B-B14F-4D97-AF65-F5344CB8AC3E}">
        <p14:creationId xmlns:p14="http://schemas.microsoft.com/office/powerpoint/2010/main" val="267477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D54E6A-3E63-4371-A845-5077E807F5F2}" type="datetimeFigureOut">
              <a:rPr lang="en-US" smtClean="0"/>
              <a:t>23-Aug-20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93761B-D90C-4C55-B772-621265B5F009}" type="slidenum">
              <a:rPr lang="en-US" smtClean="0"/>
              <a:t>‹#›</a:t>
            </a:fld>
            <a:endParaRPr lang="en-US"/>
          </a:p>
        </p:txBody>
      </p:sp>
    </p:spTree>
    <p:extLst>
      <p:ext uri="{BB962C8B-B14F-4D97-AF65-F5344CB8AC3E}">
        <p14:creationId xmlns:p14="http://schemas.microsoft.com/office/powerpoint/2010/main" val="427386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D54E6A-3E63-4371-A845-5077E807F5F2}" type="datetimeFigureOut">
              <a:rPr lang="en-US" smtClean="0"/>
              <a:t>23-Aug-20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93761B-D90C-4C55-B772-621265B5F009}" type="slidenum">
              <a:rPr lang="en-US" smtClean="0"/>
              <a:t>‹#›</a:t>
            </a:fld>
            <a:endParaRPr lang="en-US"/>
          </a:p>
        </p:txBody>
      </p:sp>
    </p:spTree>
    <p:extLst>
      <p:ext uri="{BB962C8B-B14F-4D97-AF65-F5344CB8AC3E}">
        <p14:creationId xmlns:p14="http://schemas.microsoft.com/office/powerpoint/2010/main" val="398448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54E6A-3E63-4371-A845-5077E807F5F2}" type="datetimeFigureOut">
              <a:rPr lang="en-US" smtClean="0"/>
              <a:t>23-Aug-20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93761B-D90C-4C55-B772-621265B5F009}" type="slidenum">
              <a:rPr lang="en-US" smtClean="0"/>
              <a:t>‹#›</a:t>
            </a:fld>
            <a:endParaRPr lang="en-US"/>
          </a:p>
        </p:txBody>
      </p:sp>
    </p:spTree>
    <p:extLst>
      <p:ext uri="{BB962C8B-B14F-4D97-AF65-F5344CB8AC3E}">
        <p14:creationId xmlns:p14="http://schemas.microsoft.com/office/powerpoint/2010/main" val="70216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54E6A-3E63-4371-A845-5077E807F5F2}" type="datetimeFigureOut">
              <a:rPr lang="en-US" smtClean="0"/>
              <a:t>23-Aug-20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3761B-D90C-4C55-B772-621265B5F009}" type="slidenum">
              <a:rPr lang="en-US" smtClean="0"/>
              <a:t>‹#›</a:t>
            </a:fld>
            <a:endParaRPr lang="en-US"/>
          </a:p>
        </p:txBody>
      </p:sp>
    </p:spTree>
    <p:extLst>
      <p:ext uri="{BB962C8B-B14F-4D97-AF65-F5344CB8AC3E}">
        <p14:creationId xmlns:p14="http://schemas.microsoft.com/office/powerpoint/2010/main" val="160253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54E6A-3E63-4371-A845-5077E807F5F2}" type="datetimeFigureOut">
              <a:rPr lang="en-US" smtClean="0"/>
              <a:t>23-Aug-20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3761B-D90C-4C55-B772-621265B5F009}" type="slidenum">
              <a:rPr lang="en-US" smtClean="0"/>
              <a:t>‹#›</a:t>
            </a:fld>
            <a:endParaRPr lang="en-US"/>
          </a:p>
        </p:txBody>
      </p:sp>
    </p:spTree>
    <p:extLst>
      <p:ext uri="{BB962C8B-B14F-4D97-AF65-F5344CB8AC3E}">
        <p14:creationId xmlns:p14="http://schemas.microsoft.com/office/powerpoint/2010/main" val="206693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54E6A-3E63-4371-A845-5077E807F5F2}" type="datetimeFigureOut">
              <a:rPr lang="en-US" smtClean="0"/>
              <a:t>23-Aug-20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3761B-D90C-4C55-B772-621265B5F009}" type="slidenum">
              <a:rPr lang="en-US" smtClean="0"/>
              <a:t>‹#›</a:t>
            </a:fld>
            <a:endParaRPr lang="en-US"/>
          </a:p>
        </p:txBody>
      </p:sp>
    </p:spTree>
    <p:extLst>
      <p:ext uri="{BB962C8B-B14F-4D97-AF65-F5344CB8AC3E}">
        <p14:creationId xmlns:p14="http://schemas.microsoft.com/office/powerpoint/2010/main" val="363628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p>
            <a:r>
              <a:rPr lang="en-MY" sz="6000" b="1" dirty="0" smtClean="0">
                <a:solidFill>
                  <a:schemeClr val="accent1">
                    <a:lumMod val="75000"/>
                  </a:schemeClr>
                </a:solidFill>
              </a:rPr>
              <a:t>1 CORINTHIANS</a:t>
            </a:r>
            <a:endParaRPr lang="en-US" sz="6000" b="1" dirty="0">
              <a:solidFill>
                <a:schemeClr val="accent1">
                  <a:lumMod val="75000"/>
                </a:schemeClr>
              </a:solidFill>
            </a:endParaRPr>
          </a:p>
        </p:txBody>
      </p:sp>
      <p:sp>
        <p:nvSpPr>
          <p:cNvPr id="3" name="TextBox 2"/>
          <p:cNvSpPr txBox="1"/>
          <p:nvPr/>
        </p:nvSpPr>
        <p:spPr>
          <a:xfrm>
            <a:off x="2133600" y="3276600"/>
            <a:ext cx="4876800" cy="2585323"/>
          </a:xfrm>
          <a:prstGeom prst="rect">
            <a:avLst/>
          </a:prstGeom>
          <a:noFill/>
        </p:spPr>
        <p:txBody>
          <a:bodyPr wrap="square" rtlCol="0">
            <a:spAutoFit/>
          </a:bodyPr>
          <a:lstStyle/>
          <a:p>
            <a:pPr algn="ctr"/>
            <a:r>
              <a:rPr lang="en-MY" dirty="0" smtClean="0"/>
              <a:t>Here are a number of animated slides you can use in your sermon or lessons. Feel free to edit the slides as meets your needs. You will, of course, want to delete theses words (and perhaps others) before you use them. These slides follow the article above.</a:t>
            </a:r>
          </a:p>
          <a:p>
            <a:pPr algn="ctr"/>
            <a:endParaRPr lang="en-MY" dirty="0"/>
          </a:p>
          <a:p>
            <a:pPr algn="ctr"/>
            <a:r>
              <a:rPr lang="en-MY" dirty="0" smtClean="0"/>
              <a:t>Low Chai </a:t>
            </a:r>
            <a:r>
              <a:rPr lang="en-MY" dirty="0" err="1" smtClean="0"/>
              <a:t>Hok</a:t>
            </a:r>
            <a:r>
              <a:rPr lang="en-MY" dirty="0" smtClean="0"/>
              <a:t>,</a:t>
            </a:r>
          </a:p>
          <a:p>
            <a:pPr algn="ctr"/>
            <a:r>
              <a:rPr lang="en-MY" smtClean="0"/>
              <a:t>ALBERITH</a:t>
            </a:r>
            <a:r>
              <a:rPr lang="en-MY" dirty="0" smtClean="0"/>
              <a:t>, 2020</a:t>
            </a:r>
            <a:endParaRPr lang="en-US" dirty="0"/>
          </a:p>
        </p:txBody>
      </p:sp>
    </p:spTree>
    <p:extLst>
      <p:ext uri="{BB962C8B-B14F-4D97-AF65-F5344CB8AC3E}">
        <p14:creationId xmlns:p14="http://schemas.microsoft.com/office/powerpoint/2010/main" val="321050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7467600" cy="646331"/>
          </a:xfrm>
          <a:prstGeom prst="rect">
            <a:avLst/>
          </a:prstGeom>
        </p:spPr>
        <p:txBody>
          <a:bodyPr wrap="square">
            <a:spAutoFit/>
          </a:bodyPr>
          <a:lstStyle/>
          <a:p>
            <a:pPr lvl="0"/>
            <a:r>
              <a:rPr lang="en-US" sz="3600" b="1" spc="150" dirty="0">
                <a:ln w="11430"/>
                <a:solidFill>
                  <a:schemeClr val="accent1">
                    <a:lumMod val="75000"/>
                  </a:schemeClr>
                </a:solidFill>
                <a:effectLst>
                  <a:outerShdw blurRad="25400" algn="tl" rotWithShape="0">
                    <a:srgbClr val="000000">
                      <a:alpha val="43000"/>
                    </a:srgbClr>
                  </a:outerShdw>
                </a:effectLst>
              </a:rPr>
              <a:t>Paul &amp; the Church in Corinth</a:t>
            </a:r>
          </a:p>
        </p:txBody>
      </p:sp>
      <p:sp>
        <p:nvSpPr>
          <p:cNvPr id="5" name="TextBox 4"/>
          <p:cNvSpPr txBox="1"/>
          <p:nvPr/>
        </p:nvSpPr>
        <p:spPr>
          <a:xfrm>
            <a:off x="990600" y="4648200"/>
            <a:ext cx="7620000" cy="1077218"/>
          </a:xfrm>
          <a:prstGeom prst="rect">
            <a:avLst/>
          </a:prstGeom>
          <a:noFill/>
        </p:spPr>
        <p:txBody>
          <a:bodyPr wrap="square" rtlCol="0">
            <a:spAutoFit/>
          </a:bodyPr>
          <a:lstStyle/>
          <a:p>
            <a:r>
              <a:rPr lang="en-MY" sz="3200" b="1" dirty="0" smtClean="0">
                <a:solidFill>
                  <a:schemeClr val="accent1">
                    <a:lumMod val="75000"/>
                  </a:schemeClr>
                </a:solidFill>
              </a:rPr>
              <a:t>Paul hears of divisions in the church from Chloe’s family,  – 1 </a:t>
            </a:r>
            <a:r>
              <a:rPr lang="en-MY" sz="3200" b="1" dirty="0" err="1" smtClean="0">
                <a:solidFill>
                  <a:schemeClr val="accent1">
                    <a:lumMod val="75000"/>
                  </a:schemeClr>
                </a:solidFill>
              </a:rPr>
              <a:t>Cor</a:t>
            </a:r>
            <a:r>
              <a:rPr lang="en-MY" sz="3200" b="1" dirty="0" smtClean="0">
                <a:solidFill>
                  <a:schemeClr val="accent1">
                    <a:lumMod val="75000"/>
                  </a:schemeClr>
                </a:solidFill>
              </a:rPr>
              <a:t> 1:11</a:t>
            </a:r>
            <a:endParaRPr lang="en-US" sz="3200" b="1" dirty="0">
              <a:solidFill>
                <a:schemeClr val="accent1">
                  <a:lumMod val="75000"/>
                </a:schemeClr>
              </a:solidFill>
            </a:endParaRPr>
          </a:p>
        </p:txBody>
      </p:sp>
      <p:sp>
        <p:nvSpPr>
          <p:cNvPr id="17" name="TextBox 16"/>
          <p:cNvSpPr txBox="1"/>
          <p:nvPr/>
        </p:nvSpPr>
        <p:spPr>
          <a:xfrm>
            <a:off x="609600" y="1154668"/>
            <a:ext cx="7620000" cy="369332"/>
          </a:xfrm>
          <a:prstGeom prst="rect">
            <a:avLst/>
          </a:prstGeom>
          <a:noFill/>
        </p:spPr>
        <p:txBody>
          <a:bodyPr wrap="square" rtlCol="0">
            <a:spAutoFit/>
          </a:bodyPr>
          <a:lstStyle/>
          <a:p>
            <a:r>
              <a:rPr lang="en-MY" dirty="0" smtClean="0">
                <a:solidFill>
                  <a:schemeClr val="accent1">
                    <a:lumMod val="75000"/>
                  </a:schemeClr>
                </a:solidFill>
              </a:rPr>
              <a:t>1. Paul’s First Visit to Corinth, Acts 18:1-18</a:t>
            </a:r>
            <a:endParaRPr lang="en-US" dirty="0">
              <a:solidFill>
                <a:schemeClr val="accent1">
                  <a:lumMod val="75000"/>
                </a:schemeClr>
              </a:solidFill>
            </a:endParaRPr>
          </a:p>
        </p:txBody>
      </p:sp>
      <p:sp>
        <p:nvSpPr>
          <p:cNvPr id="6" name="TextBox 5"/>
          <p:cNvSpPr txBox="1"/>
          <p:nvPr/>
        </p:nvSpPr>
        <p:spPr>
          <a:xfrm>
            <a:off x="609600" y="1459468"/>
            <a:ext cx="7620000" cy="369332"/>
          </a:xfrm>
          <a:prstGeom prst="rect">
            <a:avLst/>
          </a:prstGeom>
          <a:noFill/>
        </p:spPr>
        <p:txBody>
          <a:bodyPr wrap="square" rtlCol="0">
            <a:spAutoFit/>
          </a:bodyPr>
          <a:lstStyle/>
          <a:p>
            <a:r>
              <a:rPr lang="en-MY" dirty="0" smtClean="0">
                <a:solidFill>
                  <a:schemeClr val="accent1">
                    <a:lumMod val="75000"/>
                  </a:schemeClr>
                </a:solidFill>
              </a:rPr>
              <a:t>2. Apollos Goes to Corinth, Acts 18:27-28</a:t>
            </a:r>
            <a:endParaRPr lang="en-US" dirty="0">
              <a:solidFill>
                <a:schemeClr val="accent1">
                  <a:lumMod val="75000"/>
                </a:schemeClr>
              </a:solidFill>
            </a:endParaRPr>
          </a:p>
        </p:txBody>
      </p:sp>
      <p:sp>
        <p:nvSpPr>
          <p:cNvPr id="7" name="TextBox 6"/>
          <p:cNvSpPr txBox="1"/>
          <p:nvPr/>
        </p:nvSpPr>
        <p:spPr>
          <a:xfrm>
            <a:off x="609600" y="1764268"/>
            <a:ext cx="6553200" cy="369332"/>
          </a:xfrm>
          <a:prstGeom prst="rect">
            <a:avLst/>
          </a:prstGeom>
          <a:noFill/>
        </p:spPr>
        <p:txBody>
          <a:bodyPr wrap="square" rtlCol="0">
            <a:spAutoFit/>
          </a:bodyPr>
          <a:lstStyle/>
          <a:p>
            <a:r>
              <a:rPr lang="en-MY" dirty="0" smtClean="0">
                <a:solidFill>
                  <a:schemeClr val="accent1">
                    <a:lumMod val="75000"/>
                  </a:schemeClr>
                </a:solidFill>
              </a:rPr>
              <a:t>3. Paul’s Two Possible Other Visits to Corinth, 2 </a:t>
            </a:r>
            <a:r>
              <a:rPr lang="en-MY" dirty="0" err="1" smtClean="0">
                <a:solidFill>
                  <a:schemeClr val="accent1">
                    <a:lumMod val="75000"/>
                  </a:schemeClr>
                </a:solidFill>
              </a:rPr>
              <a:t>Cor</a:t>
            </a:r>
            <a:r>
              <a:rPr lang="en-MY" dirty="0" smtClean="0">
                <a:solidFill>
                  <a:schemeClr val="accent1">
                    <a:lumMod val="75000"/>
                  </a:schemeClr>
                </a:solidFill>
              </a:rPr>
              <a:t> 2:1; 12:14  </a:t>
            </a:r>
            <a:endParaRPr lang="en-US" dirty="0">
              <a:solidFill>
                <a:schemeClr val="accent1">
                  <a:lumMod val="75000"/>
                </a:schemeClr>
              </a:solidFill>
            </a:endParaRPr>
          </a:p>
        </p:txBody>
      </p:sp>
      <p:sp>
        <p:nvSpPr>
          <p:cNvPr id="9" name="TextBox 8"/>
          <p:cNvSpPr txBox="1"/>
          <p:nvPr/>
        </p:nvSpPr>
        <p:spPr>
          <a:xfrm>
            <a:off x="609600" y="2069068"/>
            <a:ext cx="7620000" cy="369332"/>
          </a:xfrm>
          <a:prstGeom prst="rect">
            <a:avLst/>
          </a:prstGeom>
          <a:noFill/>
        </p:spPr>
        <p:txBody>
          <a:bodyPr wrap="square" rtlCol="0">
            <a:spAutoFit/>
          </a:bodyPr>
          <a:lstStyle/>
          <a:p>
            <a:r>
              <a:rPr lang="en-MY" dirty="0" smtClean="0">
                <a:solidFill>
                  <a:schemeClr val="accent1">
                    <a:lumMod val="75000"/>
                  </a:schemeClr>
                </a:solidFill>
              </a:rPr>
              <a:t>4. Paul’s “Earlier Letter,” 1 </a:t>
            </a:r>
            <a:r>
              <a:rPr lang="en-MY" dirty="0" err="1" smtClean="0">
                <a:solidFill>
                  <a:schemeClr val="accent1">
                    <a:lumMod val="75000"/>
                  </a:schemeClr>
                </a:solidFill>
              </a:rPr>
              <a:t>Cor</a:t>
            </a:r>
            <a:r>
              <a:rPr lang="en-MY" dirty="0" smtClean="0">
                <a:solidFill>
                  <a:schemeClr val="accent1">
                    <a:lumMod val="75000"/>
                  </a:schemeClr>
                </a:solidFill>
              </a:rPr>
              <a:t> 5:9 </a:t>
            </a:r>
            <a:endParaRPr lang="en-US" dirty="0">
              <a:solidFill>
                <a:schemeClr val="accent1">
                  <a:lumMod val="75000"/>
                </a:schemeClr>
              </a:solidFill>
            </a:endParaRPr>
          </a:p>
        </p:txBody>
      </p:sp>
      <p:sp>
        <p:nvSpPr>
          <p:cNvPr id="8" name="TextBox 7"/>
          <p:cNvSpPr txBox="1"/>
          <p:nvPr/>
        </p:nvSpPr>
        <p:spPr>
          <a:xfrm>
            <a:off x="609600" y="2373868"/>
            <a:ext cx="7620000" cy="369332"/>
          </a:xfrm>
          <a:prstGeom prst="rect">
            <a:avLst/>
          </a:prstGeom>
          <a:noFill/>
        </p:spPr>
        <p:txBody>
          <a:bodyPr wrap="square" rtlCol="0">
            <a:spAutoFit/>
          </a:bodyPr>
          <a:lstStyle/>
          <a:p>
            <a:r>
              <a:rPr lang="en-MY" dirty="0" smtClean="0">
                <a:solidFill>
                  <a:schemeClr val="accent1">
                    <a:lumMod val="75000"/>
                  </a:schemeClr>
                </a:solidFill>
              </a:rPr>
              <a:t>5. Paul Sends Timothy to Corinth, 1 </a:t>
            </a:r>
            <a:r>
              <a:rPr lang="en-MY" dirty="0" err="1" smtClean="0">
                <a:solidFill>
                  <a:schemeClr val="accent1">
                    <a:lumMod val="75000"/>
                  </a:schemeClr>
                </a:solidFill>
              </a:rPr>
              <a:t>Cor</a:t>
            </a:r>
            <a:r>
              <a:rPr lang="en-MY" dirty="0" smtClean="0">
                <a:solidFill>
                  <a:schemeClr val="accent1">
                    <a:lumMod val="75000"/>
                  </a:schemeClr>
                </a:solidFill>
              </a:rPr>
              <a:t> 4:17 </a:t>
            </a:r>
            <a:endParaRPr lang="en-US" dirty="0">
              <a:solidFill>
                <a:schemeClr val="accent1">
                  <a:lumMod val="75000"/>
                </a:schemeClr>
              </a:solidFill>
            </a:endParaRPr>
          </a:p>
        </p:txBody>
      </p:sp>
      <p:sp>
        <p:nvSpPr>
          <p:cNvPr id="10" name="TextBox 9"/>
          <p:cNvSpPr txBox="1"/>
          <p:nvPr/>
        </p:nvSpPr>
        <p:spPr>
          <a:xfrm>
            <a:off x="609600" y="2678668"/>
            <a:ext cx="7620000" cy="369332"/>
          </a:xfrm>
          <a:prstGeom prst="rect">
            <a:avLst/>
          </a:prstGeom>
          <a:noFill/>
        </p:spPr>
        <p:txBody>
          <a:bodyPr wrap="square" rtlCol="0">
            <a:spAutoFit/>
          </a:bodyPr>
          <a:lstStyle/>
          <a:p>
            <a:r>
              <a:rPr lang="en-MY" dirty="0">
                <a:solidFill>
                  <a:schemeClr val="accent1">
                    <a:lumMod val="75000"/>
                  </a:schemeClr>
                </a:solidFill>
              </a:rPr>
              <a:t>6</a:t>
            </a:r>
            <a:r>
              <a:rPr lang="en-MY" dirty="0" smtClean="0">
                <a:solidFill>
                  <a:schemeClr val="accent1">
                    <a:lumMod val="75000"/>
                  </a:schemeClr>
                </a:solidFill>
              </a:rPr>
              <a:t>. Paul Visited by Stephanas, Fortunatus, and Achaicus, 1 </a:t>
            </a:r>
            <a:r>
              <a:rPr lang="en-MY" dirty="0" err="1" smtClean="0">
                <a:solidFill>
                  <a:schemeClr val="accent1">
                    <a:lumMod val="75000"/>
                  </a:schemeClr>
                </a:solidFill>
              </a:rPr>
              <a:t>Cor</a:t>
            </a:r>
            <a:r>
              <a:rPr lang="en-MY" dirty="0" smtClean="0">
                <a:solidFill>
                  <a:schemeClr val="accent1">
                    <a:lumMod val="75000"/>
                  </a:schemeClr>
                </a:solidFill>
              </a:rPr>
              <a:t> 16:17 </a:t>
            </a:r>
            <a:endParaRPr lang="en-US" dirty="0">
              <a:solidFill>
                <a:schemeClr val="accent1">
                  <a:lumMod val="75000"/>
                </a:schemeClr>
              </a:solidFill>
            </a:endParaRPr>
          </a:p>
        </p:txBody>
      </p:sp>
      <p:sp>
        <p:nvSpPr>
          <p:cNvPr id="11" name="TextBox 10"/>
          <p:cNvSpPr txBox="1"/>
          <p:nvPr/>
        </p:nvSpPr>
        <p:spPr>
          <a:xfrm>
            <a:off x="609600" y="2971800"/>
            <a:ext cx="7620000" cy="369332"/>
          </a:xfrm>
          <a:prstGeom prst="rect">
            <a:avLst/>
          </a:prstGeom>
          <a:noFill/>
        </p:spPr>
        <p:txBody>
          <a:bodyPr wrap="square" rtlCol="0">
            <a:spAutoFit/>
          </a:bodyPr>
          <a:lstStyle/>
          <a:p>
            <a:r>
              <a:rPr lang="en-MY" dirty="0" smtClean="0">
                <a:solidFill>
                  <a:schemeClr val="accent1">
                    <a:lumMod val="75000"/>
                  </a:schemeClr>
                </a:solidFill>
              </a:rPr>
              <a:t>7. Paul Hears of Divisions from Chloe’s Family, 1 </a:t>
            </a:r>
            <a:r>
              <a:rPr lang="en-MY" dirty="0" err="1" smtClean="0">
                <a:solidFill>
                  <a:schemeClr val="accent1">
                    <a:lumMod val="75000"/>
                  </a:schemeClr>
                </a:solidFill>
              </a:rPr>
              <a:t>Cor</a:t>
            </a:r>
            <a:r>
              <a:rPr lang="en-MY" dirty="0" smtClean="0">
                <a:solidFill>
                  <a:schemeClr val="accent1">
                    <a:lumMod val="75000"/>
                  </a:schemeClr>
                </a:solidFill>
              </a:rPr>
              <a:t> 1:11</a:t>
            </a:r>
            <a:endParaRPr lang="en-US" dirty="0">
              <a:solidFill>
                <a:schemeClr val="accent1">
                  <a:lumMod val="75000"/>
                </a:schemeClr>
              </a:solidFill>
            </a:endParaRPr>
          </a:p>
        </p:txBody>
      </p:sp>
    </p:spTree>
    <p:extLst>
      <p:ext uri="{BB962C8B-B14F-4D97-AF65-F5344CB8AC3E}">
        <p14:creationId xmlns:p14="http://schemas.microsoft.com/office/powerpoint/2010/main" val="247261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1.11022E-16 L -0.05 -0.25625 " pathEditMode="relative" rAng="0" ptsTypes="AA">
                                      <p:cBhvr>
                                        <p:cTn id="6" dur="2000" fill="hold"/>
                                        <p:tgtEl>
                                          <p:spTgt spid="5"/>
                                        </p:tgtEl>
                                        <p:attrNameLst>
                                          <p:attrName>ppt_x</p:attrName>
                                          <p:attrName>ppt_y</p:attrName>
                                        </p:attrNameLst>
                                      </p:cBhvr>
                                      <p:rCtr x="-2500" y="-12824"/>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2500"/>
                            </p:stCondLst>
                            <p:childTnLst>
                              <p:par>
                                <p:cTn id="12" presetID="10" presetClass="exit" presetSubtype="0" fill="hold" grpId="1" nodeType="after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7467600" cy="646331"/>
          </a:xfrm>
          <a:prstGeom prst="rect">
            <a:avLst/>
          </a:prstGeom>
        </p:spPr>
        <p:txBody>
          <a:bodyPr wrap="square">
            <a:spAutoFit/>
          </a:bodyPr>
          <a:lstStyle/>
          <a:p>
            <a:pPr lvl="0"/>
            <a:r>
              <a:rPr lang="en-US" sz="3600" b="1" spc="150" dirty="0">
                <a:ln w="11430"/>
                <a:solidFill>
                  <a:schemeClr val="accent1">
                    <a:lumMod val="75000"/>
                  </a:schemeClr>
                </a:solidFill>
                <a:effectLst>
                  <a:outerShdw blurRad="25400" algn="tl" rotWithShape="0">
                    <a:srgbClr val="000000">
                      <a:alpha val="43000"/>
                    </a:srgbClr>
                  </a:outerShdw>
                </a:effectLst>
              </a:rPr>
              <a:t>Paul &amp; the Church in Corinth</a:t>
            </a:r>
          </a:p>
        </p:txBody>
      </p:sp>
      <p:sp>
        <p:nvSpPr>
          <p:cNvPr id="5" name="TextBox 4"/>
          <p:cNvSpPr txBox="1"/>
          <p:nvPr/>
        </p:nvSpPr>
        <p:spPr>
          <a:xfrm>
            <a:off x="990600" y="4648200"/>
            <a:ext cx="7620000" cy="1077218"/>
          </a:xfrm>
          <a:prstGeom prst="rect">
            <a:avLst/>
          </a:prstGeom>
          <a:noFill/>
        </p:spPr>
        <p:txBody>
          <a:bodyPr wrap="square" rtlCol="0">
            <a:spAutoFit/>
          </a:bodyPr>
          <a:lstStyle/>
          <a:p>
            <a:r>
              <a:rPr lang="en-MY" sz="3200" b="1" dirty="0" smtClean="0">
                <a:solidFill>
                  <a:schemeClr val="accent1">
                    <a:lumMod val="75000"/>
                  </a:schemeClr>
                </a:solidFill>
              </a:rPr>
              <a:t>Paul receives letter from the church in Corinth,  – 1 </a:t>
            </a:r>
            <a:r>
              <a:rPr lang="en-MY" sz="3200" b="1" dirty="0" err="1" smtClean="0">
                <a:solidFill>
                  <a:schemeClr val="accent1">
                    <a:lumMod val="75000"/>
                  </a:schemeClr>
                </a:solidFill>
              </a:rPr>
              <a:t>Cor</a:t>
            </a:r>
            <a:r>
              <a:rPr lang="en-MY" sz="3200" b="1" dirty="0" smtClean="0">
                <a:solidFill>
                  <a:schemeClr val="accent1">
                    <a:lumMod val="75000"/>
                  </a:schemeClr>
                </a:solidFill>
              </a:rPr>
              <a:t> 7-14</a:t>
            </a:r>
            <a:endParaRPr lang="en-US" sz="3200" b="1" dirty="0">
              <a:solidFill>
                <a:schemeClr val="accent1">
                  <a:lumMod val="75000"/>
                </a:schemeClr>
              </a:solidFill>
            </a:endParaRPr>
          </a:p>
        </p:txBody>
      </p:sp>
      <p:sp>
        <p:nvSpPr>
          <p:cNvPr id="17" name="TextBox 16"/>
          <p:cNvSpPr txBox="1"/>
          <p:nvPr/>
        </p:nvSpPr>
        <p:spPr>
          <a:xfrm>
            <a:off x="609600" y="1154668"/>
            <a:ext cx="7620000" cy="369332"/>
          </a:xfrm>
          <a:prstGeom prst="rect">
            <a:avLst/>
          </a:prstGeom>
          <a:noFill/>
        </p:spPr>
        <p:txBody>
          <a:bodyPr wrap="square" rtlCol="0">
            <a:spAutoFit/>
          </a:bodyPr>
          <a:lstStyle/>
          <a:p>
            <a:r>
              <a:rPr lang="en-MY" dirty="0" smtClean="0">
                <a:solidFill>
                  <a:schemeClr val="accent1">
                    <a:lumMod val="75000"/>
                  </a:schemeClr>
                </a:solidFill>
              </a:rPr>
              <a:t>1. Paul’s First Visit to Corinth, Acts 18:1-18</a:t>
            </a:r>
            <a:endParaRPr lang="en-US" dirty="0">
              <a:solidFill>
                <a:schemeClr val="accent1">
                  <a:lumMod val="75000"/>
                </a:schemeClr>
              </a:solidFill>
            </a:endParaRPr>
          </a:p>
        </p:txBody>
      </p:sp>
      <p:sp>
        <p:nvSpPr>
          <p:cNvPr id="6" name="TextBox 5"/>
          <p:cNvSpPr txBox="1"/>
          <p:nvPr/>
        </p:nvSpPr>
        <p:spPr>
          <a:xfrm>
            <a:off x="609600" y="1459468"/>
            <a:ext cx="7620000" cy="369332"/>
          </a:xfrm>
          <a:prstGeom prst="rect">
            <a:avLst/>
          </a:prstGeom>
          <a:noFill/>
        </p:spPr>
        <p:txBody>
          <a:bodyPr wrap="square" rtlCol="0">
            <a:spAutoFit/>
          </a:bodyPr>
          <a:lstStyle/>
          <a:p>
            <a:r>
              <a:rPr lang="en-MY" dirty="0" smtClean="0">
                <a:solidFill>
                  <a:schemeClr val="accent1">
                    <a:lumMod val="75000"/>
                  </a:schemeClr>
                </a:solidFill>
              </a:rPr>
              <a:t>2. Apollos Goes to Corinth, Acts 18:27-28</a:t>
            </a:r>
            <a:endParaRPr lang="en-US" dirty="0">
              <a:solidFill>
                <a:schemeClr val="accent1">
                  <a:lumMod val="75000"/>
                </a:schemeClr>
              </a:solidFill>
            </a:endParaRPr>
          </a:p>
        </p:txBody>
      </p:sp>
      <p:sp>
        <p:nvSpPr>
          <p:cNvPr id="7" name="TextBox 6"/>
          <p:cNvSpPr txBox="1"/>
          <p:nvPr/>
        </p:nvSpPr>
        <p:spPr>
          <a:xfrm>
            <a:off x="609600" y="1764268"/>
            <a:ext cx="6553200" cy="369332"/>
          </a:xfrm>
          <a:prstGeom prst="rect">
            <a:avLst/>
          </a:prstGeom>
          <a:noFill/>
        </p:spPr>
        <p:txBody>
          <a:bodyPr wrap="square" rtlCol="0">
            <a:spAutoFit/>
          </a:bodyPr>
          <a:lstStyle/>
          <a:p>
            <a:r>
              <a:rPr lang="en-MY" dirty="0" smtClean="0">
                <a:solidFill>
                  <a:schemeClr val="accent1">
                    <a:lumMod val="75000"/>
                  </a:schemeClr>
                </a:solidFill>
              </a:rPr>
              <a:t>3. Paul’s Two Possible Other Visits to Corinth, 2 </a:t>
            </a:r>
            <a:r>
              <a:rPr lang="en-MY" dirty="0" err="1" smtClean="0">
                <a:solidFill>
                  <a:schemeClr val="accent1">
                    <a:lumMod val="75000"/>
                  </a:schemeClr>
                </a:solidFill>
              </a:rPr>
              <a:t>Cor</a:t>
            </a:r>
            <a:r>
              <a:rPr lang="en-MY" dirty="0" smtClean="0">
                <a:solidFill>
                  <a:schemeClr val="accent1">
                    <a:lumMod val="75000"/>
                  </a:schemeClr>
                </a:solidFill>
              </a:rPr>
              <a:t> 2:1; 12:14  </a:t>
            </a:r>
            <a:endParaRPr lang="en-US" dirty="0">
              <a:solidFill>
                <a:schemeClr val="accent1">
                  <a:lumMod val="75000"/>
                </a:schemeClr>
              </a:solidFill>
            </a:endParaRPr>
          </a:p>
        </p:txBody>
      </p:sp>
      <p:sp>
        <p:nvSpPr>
          <p:cNvPr id="9" name="TextBox 8"/>
          <p:cNvSpPr txBox="1"/>
          <p:nvPr/>
        </p:nvSpPr>
        <p:spPr>
          <a:xfrm>
            <a:off x="609600" y="2069068"/>
            <a:ext cx="7620000" cy="369332"/>
          </a:xfrm>
          <a:prstGeom prst="rect">
            <a:avLst/>
          </a:prstGeom>
          <a:noFill/>
        </p:spPr>
        <p:txBody>
          <a:bodyPr wrap="square" rtlCol="0">
            <a:spAutoFit/>
          </a:bodyPr>
          <a:lstStyle/>
          <a:p>
            <a:r>
              <a:rPr lang="en-MY" dirty="0" smtClean="0">
                <a:solidFill>
                  <a:schemeClr val="accent1">
                    <a:lumMod val="75000"/>
                  </a:schemeClr>
                </a:solidFill>
              </a:rPr>
              <a:t>4. Paul’s “Earlier Letter,” 1 </a:t>
            </a:r>
            <a:r>
              <a:rPr lang="en-MY" dirty="0" err="1" smtClean="0">
                <a:solidFill>
                  <a:schemeClr val="accent1">
                    <a:lumMod val="75000"/>
                  </a:schemeClr>
                </a:solidFill>
              </a:rPr>
              <a:t>Cor</a:t>
            </a:r>
            <a:r>
              <a:rPr lang="en-MY" dirty="0" smtClean="0">
                <a:solidFill>
                  <a:schemeClr val="accent1">
                    <a:lumMod val="75000"/>
                  </a:schemeClr>
                </a:solidFill>
              </a:rPr>
              <a:t> 5:9 </a:t>
            </a:r>
            <a:endParaRPr lang="en-US" dirty="0">
              <a:solidFill>
                <a:schemeClr val="accent1">
                  <a:lumMod val="75000"/>
                </a:schemeClr>
              </a:solidFill>
            </a:endParaRPr>
          </a:p>
        </p:txBody>
      </p:sp>
      <p:sp>
        <p:nvSpPr>
          <p:cNvPr id="8" name="TextBox 7"/>
          <p:cNvSpPr txBox="1"/>
          <p:nvPr/>
        </p:nvSpPr>
        <p:spPr>
          <a:xfrm>
            <a:off x="609600" y="2373868"/>
            <a:ext cx="7620000" cy="369332"/>
          </a:xfrm>
          <a:prstGeom prst="rect">
            <a:avLst/>
          </a:prstGeom>
          <a:noFill/>
        </p:spPr>
        <p:txBody>
          <a:bodyPr wrap="square" rtlCol="0">
            <a:spAutoFit/>
          </a:bodyPr>
          <a:lstStyle/>
          <a:p>
            <a:r>
              <a:rPr lang="en-MY" dirty="0" smtClean="0">
                <a:solidFill>
                  <a:schemeClr val="accent1">
                    <a:lumMod val="75000"/>
                  </a:schemeClr>
                </a:solidFill>
              </a:rPr>
              <a:t>5. Paul Sends Timothy to Corinth, 1 </a:t>
            </a:r>
            <a:r>
              <a:rPr lang="en-MY" dirty="0" err="1" smtClean="0">
                <a:solidFill>
                  <a:schemeClr val="accent1">
                    <a:lumMod val="75000"/>
                  </a:schemeClr>
                </a:solidFill>
              </a:rPr>
              <a:t>Cor</a:t>
            </a:r>
            <a:r>
              <a:rPr lang="en-MY" dirty="0" smtClean="0">
                <a:solidFill>
                  <a:schemeClr val="accent1">
                    <a:lumMod val="75000"/>
                  </a:schemeClr>
                </a:solidFill>
              </a:rPr>
              <a:t> 4:17 </a:t>
            </a:r>
            <a:endParaRPr lang="en-US" dirty="0">
              <a:solidFill>
                <a:schemeClr val="accent1">
                  <a:lumMod val="75000"/>
                </a:schemeClr>
              </a:solidFill>
            </a:endParaRPr>
          </a:p>
        </p:txBody>
      </p:sp>
      <p:sp>
        <p:nvSpPr>
          <p:cNvPr id="10" name="TextBox 9"/>
          <p:cNvSpPr txBox="1"/>
          <p:nvPr/>
        </p:nvSpPr>
        <p:spPr>
          <a:xfrm>
            <a:off x="609600" y="2678668"/>
            <a:ext cx="7620000" cy="369332"/>
          </a:xfrm>
          <a:prstGeom prst="rect">
            <a:avLst/>
          </a:prstGeom>
          <a:noFill/>
        </p:spPr>
        <p:txBody>
          <a:bodyPr wrap="square" rtlCol="0">
            <a:spAutoFit/>
          </a:bodyPr>
          <a:lstStyle/>
          <a:p>
            <a:r>
              <a:rPr lang="en-MY" dirty="0">
                <a:solidFill>
                  <a:schemeClr val="accent1">
                    <a:lumMod val="75000"/>
                  </a:schemeClr>
                </a:solidFill>
              </a:rPr>
              <a:t>6</a:t>
            </a:r>
            <a:r>
              <a:rPr lang="en-MY" dirty="0" smtClean="0">
                <a:solidFill>
                  <a:schemeClr val="accent1">
                    <a:lumMod val="75000"/>
                  </a:schemeClr>
                </a:solidFill>
              </a:rPr>
              <a:t>. Paul Visited by Stephanas, Fortunatus, and Achaicus, 1 </a:t>
            </a:r>
            <a:r>
              <a:rPr lang="en-MY" dirty="0" err="1" smtClean="0">
                <a:solidFill>
                  <a:schemeClr val="accent1">
                    <a:lumMod val="75000"/>
                  </a:schemeClr>
                </a:solidFill>
              </a:rPr>
              <a:t>Cor</a:t>
            </a:r>
            <a:r>
              <a:rPr lang="en-MY" dirty="0" smtClean="0">
                <a:solidFill>
                  <a:schemeClr val="accent1">
                    <a:lumMod val="75000"/>
                  </a:schemeClr>
                </a:solidFill>
              </a:rPr>
              <a:t> 16:17 </a:t>
            </a:r>
            <a:endParaRPr lang="en-US" dirty="0">
              <a:solidFill>
                <a:schemeClr val="accent1">
                  <a:lumMod val="75000"/>
                </a:schemeClr>
              </a:solidFill>
            </a:endParaRPr>
          </a:p>
        </p:txBody>
      </p:sp>
      <p:sp>
        <p:nvSpPr>
          <p:cNvPr id="11" name="TextBox 10"/>
          <p:cNvSpPr txBox="1"/>
          <p:nvPr/>
        </p:nvSpPr>
        <p:spPr>
          <a:xfrm>
            <a:off x="609600" y="2971800"/>
            <a:ext cx="7620000" cy="369332"/>
          </a:xfrm>
          <a:prstGeom prst="rect">
            <a:avLst/>
          </a:prstGeom>
          <a:noFill/>
        </p:spPr>
        <p:txBody>
          <a:bodyPr wrap="square" rtlCol="0">
            <a:spAutoFit/>
          </a:bodyPr>
          <a:lstStyle/>
          <a:p>
            <a:r>
              <a:rPr lang="en-MY" dirty="0" smtClean="0">
                <a:solidFill>
                  <a:schemeClr val="accent1">
                    <a:lumMod val="75000"/>
                  </a:schemeClr>
                </a:solidFill>
              </a:rPr>
              <a:t>7. Paul Hears of Divisions from Chloe’s Family, 1 </a:t>
            </a:r>
            <a:r>
              <a:rPr lang="en-MY" dirty="0" err="1" smtClean="0">
                <a:solidFill>
                  <a:schemeClr val="accent1">
                    <a:lumMod val="75000"/>
                  </a:schemeClr>
                </a:solidFill>
              </a:rPr>
              <a:t>Cor</a:t>
            </a:r>
            <a:r>
              <a:rPr lang="en-MY" dirty="0" smtClean="0">
                <a:solidFill>
                  <a:schemeClr val="accent1">
                    <a:lumMod val="75000"/>
                  </a:schemeClr>
                </a:solidFill>
              </a:rPr>
              <a:t> 1:11</a:t>
            </a:r>
            <a:endParaRPr lang="en-US" dirty="0">
              <a:solidFill>
                <a:schemeClr val="accent1">
                  <a:lumMod val="75000"/>
                </a:schemeClr>
              </a:solidFill>
            </a:endParaRPr>
          </a:p>
        </p:txBody>
      </p:sp>
      <p:sp>
        <p:nvSpPr>
          <p:cNvPr id="12" name="TextBox 11"/>
          <p:cNvSpPr txBox="1"/>
          <p:nvPr/>
        </p:nvSpPr>
        <p:spPr>
          <a:xfrm>
            <a:off x="609600" y="3288268"/>
            <a:ext cx="7620000" cy="369332"/>
          </a:xfrm>
          <a:prstGeom prst="rect">
            <a:avLst/>
          </a:prstGeom>
          <a:noFill/>
        </p:spPr>
        <p:txBody>
          <a:bodyPr wrap="square" rtlCol="0">
            <a:spAutoFit/>
          </a:bodyPr>
          <a:lstStyle/>
          <a:p>
            <a:r>
              <a:rPr lang="en-MY" dirty="0">
                <a:solidFill>
                  <a:schemeClr val="accent1">
                    <a:lumMod val="75000"/>
                  </a:schemeClr>
                </a:solidFill>
              </a:rPr>
              <a:t>8</a:t>
            </a:r>
            <a:r>
              <a:rPr lang="en-MY" dirty="0" smtClean="0">
                <a:solidFill>
                  <a:schemeClr val="accent1">
                    <a:lumMod val="75000"/>
                  </a:schemeClr>
                </a:solidFill>
              </a:rPr>
              <a:t>. Paul Receives Letter from the Church in Corinth, 1 </a:t>
            </a:r>
            <a:r>
              <a:rPr lang="en-MY" dirty="0" err="1" smtClean="0">
                <a:solidFill>
                  <a:schemeClr val="accent1">
                    <a:lumMod val="75000"/>
                  </a:schemeClr>
                </a:solidFill>
              </a:rPr>
              <a:t>Cor</a:t>
            </a:r>
            <a:r>
              <a:rPr lang="en-MY" dirty="0" smtClean="0">
                <a:solidFill>
                  <a:schemeClr val="accent1">
                    <a:lumMod val="75000"/>
                  </a:schemeClr>
                </a:solidFill>
              </a:rPr>
              <a:t> 7-14</a:t>
            </a:r>
            <a:endParaRPr lang="en-US" dirty="0">
              <a:solidFill>
                <a:schemeClr val="accent1">
                  <a:lumMod val="75000"/>
                </a:schemeClr>
              </a:solidFill>
            </a:endParaRPr>
          </a:p>
        </p:txBody>
      </p:sp>
    </p:spTree>
    <p:extLst>
      <p:ext uri="{BB962C8B-B14F-4D97-AF65-F5344CB8AC3E}">
        <p14:creationId xmlns:p14="http://schemas.microsoft.com/office/powerpoint/2010/main" val="122594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1.11022E-16 L -0.04167 -0.21181 " pathEditMode="relative" rAng="0" ptsTypes="AA">
                                      <p:cBhvr>
                                        <p:cTn id="6" dur="2000" fill="hold"/>
                                        <p:tgtEl>
                                          <p:spTgt spid="5"/>
                                        </p:tgtEl>
                                        <p:attrNameLst>
                                          <p:attrName>ppt_x</p:attrName>
                                          <p:attrName>ppt_y</p:attrName>
                                        </p:attrNameLst>
                                      </p:cBhvr>
                                      <p:rCtr x="-2083" y="-10602"/>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xit" presetSubtype="0" fill="hold" grpId="1"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7467600" cy="646331"/>
          </a:xfrm>
          <a:prstGeom prst="rect">
            <a:avLst/>
          </a:prstGeom>
        </p:spPr>
        <p:txBody>
          <a:bodyPr wrap="square">
            <a:spAutoFit/>
          </a:bodyPr>
          <a:lstStyle/>
          <a:p>
            <a:pPr lvl="0"/>
            <a:r>
              <a:rPr lang="en-US" sz="3600" b="1" spc="150" dirty="0">
                <a:ln w="11430"/>
                <a:solidFill>
                  <a:schemeClr val="accent1">
                    <a:lumMod val="75000"/>
                  </a:schemeClr>
                </a:solidFill>
                <a:effectLst>
                  <a:outerShdw blurRad="25400" algn="tl" rotWithShape="0">
                    <a:srgbClr val="000000">
                      <a:alpha val="43000"/>
                    </a:srgbClr>
                  </a:outerShdw>
                </a:effectLst>
              </a:rPr>
              <a:t>Paul &amp; the Church in Corinth</a:t>
            </a:r>
          </a:p>
        </p:txBody>
      </p:sp>
      <p:sp>
        <p:nvSpPr>
          <p:cNvPr id="5" name="TextBox 4"/>
          <p:cNvSpPr txBox="1"/>
          <p:nvPr/>
        </p:nvSpPr>
        <p:spPr>
          <a:xfrm>
            <a:off x="990600" y="4648200"/>
            <a:ext cx="7620000" cy="584775"/>
          </a:xfrm>
          <a:prstGeom prst="rect">
            <a:avLst/>
          </a:prstGeom>
          <a:noFill/>
        </p:spPr>
        <p:txBody>
          <a:bodyPr wrap="square" rtlCol="0">
            <a:spAutoFit/>
          </a:bodyPr>
          <a:lstStyle/>
          <a:p>
            <a:r>
              <a:rPr lang="en-MY" sz="3200" b="1" dirty="0" smtClean="0">
                <a:solidFill>
                  <a:schemeClr val="accent1">
                    <a:lumMod val="75000"/>
                  </a:schemeClr>
                </a:solidFill>
              </a:rPr>
              <a:t>Paul writes 1 </a:t>
            </a:r>
            <a:r>
              <a:rPr lang="en-MY" sz="3200" b="1" dirty="0" err="1" smtClean="0">
                <a:solidFill>
                  <a:schemeClr val="accent1">
                    <a:lumMod val="75000"/>
                  </a:schemeClr>
                </a:solidFill>
              </a:rPr>
              <a:t>Cor</a:t>
            </a:r>
            <a:r>
              <a:rPr lang="en-MY" sz="3200" b="1" dirty="0" smtClean="0">
                <a:solidFill>
                  <a:schemeClr val="accent1">
                    <a:lumMod val="75000"/>
                  </a:schemeClr>
                </a:solidFill>
              </a:rPr>
              <a:t> (?)</a:t>
            </a:r>
            <a:endParaRPr lang="en-US" sz="3200" b="1" dirty="0">
              <a:solidFill>
                <a:schemeClr val="accent1">
                  <a:lumMod val="75000"/>
                </a:schemeClr>
              </a:solidFill>
            </a:endParaRPr>
          </a:p>
        </p:txBody>
      </p:sp>
      <p:sp>
        <p:nvSpPr>
          <p:cNvPr id="17" name="TextBox 16"/>
          <p:cNvSpPr txBox="1"/>
          <p:nvPr/>
        </p:nvSpPr>
        <p:spPr>
          <a:xfrm>
            <a:off x="609600" y="1154668"/>
            <a:ext cx="7620000" cy="369332"/>
          </a:xfrm>
          <a:prstGeom prst="rect">
            <a:avLst/>
          </a:prstGeom>
          <a:noFill/>
        </p:spPr>
        <p:txBody>
          <a:bodyPr wrap="square" rtlCol="0">
            <a:spAutoFit/>
          </a:bodyPr>
          <a:lstStyle/>
          <a:p>
            <a:r>
              <a:rPr lang="en-MY" dirty="0" smtClean="0">
                <a:solidFill>
                  <a:schemeClr val="accent1">
                    <a:lumMod val="75000"/>
                  </a:schemeClr>
                </a:solidFill>
              </a:rPr>
              <a:t>1. Paul’s First Visit to Corinth, Acts 18:1-18</a:t>
            </a:r>
            <a:endParaRPr lang="en-US" dirty="0">
              <a:solidFill>
                <a:schemeClr val="accent1">
                  <a:lumMod val="75000"/>
                </a:schemeClr>
              </a:solidFill>
            </a:endParaRPr>
          </a:p>
        </p:txBody>
      </p:sp>
      <p:sp>
        <p:nvSpPr>
          <p:cNvPr id="6" name="TextBox 5"/>
          <p:cNvSpPr txBox="1"/>
          <p:nvPr/>
        </p:nvSpPr>
        <p:spPr>
          <a:xfrm>
            <a:off x="609600" y="1459468"/>
            <a:ext cx="7620000" cy="369332"/>
          </a:xfrm>
          <a:prstGeom prst="rect">
            <a:avLst/>
          </a:prstGeom>
          <a:noFill/>
        </p:spPr>
        <p:txBody>
          <a:bodyPr wrap="square" rtlCol="0">
            <a:spAutoFit/>
          </a:bodyPr>
          <a:lstStyle/>
          <a:p>
            <a:r>
              <a:rPr lang="en-MY" dirty="0" smtClean="0">
                <a:solidFill>
                  <a:schemeClr val="accent1">
                    <a:lumMod val="75000"/>
                  </a:schemeClr>
                </a:solidFill>
              </a:rPr>
              <a:t>2. Apollos Goes to Corinth, Acts 18:27-28</a:t>
            </a:r>
            <a:endParaRPr lang="en-US" dirty="0">
              <a:solidFill>
                <a:schemeClr val="accent1">
                  <a:lumMod val="75000"/>
                </a:schemeClr>
              </a:solidFill>
            </a:endParaRPr>
          </a:p>
        </p:txBody>
      </p:sp>
      <p:sp>
        <p:nvSpPr>
          <p:cNvPr id="7" name="TextBox 6"/>
          <p:cNvSpPr txBox="1"/>
          <p:nvPr/>
        </p:nvSpPr>
        <p:spPr>
          <a:xfrm>
            <a:off x="609600" y="1764268"/>
            <a:ext cx="6553200" cy="369332"/>
          </a:xfrm>
          <a:prstGeom prst="rect">
            <a:avLst/>
          </a:prstGeom>
          <a:noFill/>
        </p:spPr>
        <p:txBody>
          <a:bodyPr wrap="square" rtlCol="0">
            <a:spAutoFit/>
          </a:bodyPr>
          <a:lstStyle/>
          <a:p>
            <a:r>
              <a:rPr lang="en-MY" dirty="0" smtClean="0">
                <a:solidFill>
                  <a:schemeClr val="accent1">
                    <a:lumMod val="75000"/>
                  </a:schemeClr>
                </a:solidFill>
              </a:rPr>
              <a:t>3. Paul’s Two Possible Other Visits to Corinth, 2 </a:t>
            </a:r>
            <a:r>
              <a:rPr lang="en-MY" dirty="0" err="1" smtClean="0">
                <a:solidFill>
                  <a:schemeClr val="accent1">
                    <a:lumMod val="75000"/>
                  </a:schemeClr>
                </a:solidFill>
              </a:rPr>
              <a:t>Cor</a:t>
            </a:r>
            <a:r>
              <a:rPr lang="en-MY" dirty="0" smtClean="0">
                <a:solidFill>
                  <a:schemeClr val="accent1">
                    <a:lumMod val="75000"/>
                  </a:schemeClr>
                </a:solidFill>
              </a:rPr>
              <a:t> 2:1; 12:14  </a:t>
            </a:r>
            <a:endParaRPr lang="en-US" dirty="0">
              <a:solidFill>
                <a:schemeClr val="accent1">
                  <a:lumMod val="75000"/>
                </a:schemeClr>
              </a:solidFill>
            </a:endParaRPr>
          </a:p>
        </p:txBody>
      </p:sp>
      <p:sp>
        <p:nvSpPr>
          <p:cNvPr id="9" name="TextBox 8"/>
          <p:cNvSpPr txBox="1"/>
          <p:nvPr/>
        </p:nvSpPr>
        <p:spPr>
          <a:xfrm>
            <a:off x="609600" y="2069068"/>
            <a:ext cx="7620000" cy="369332"/>
          </a:xfrm>
          <a:prstGeom prst="rect">
            <a:avLst/>
          </a:prstGeom>
          <a:noFill/>
        </p:spPr>
        <p:txBody>
          <a:bodyPr wrap="square" rtlCol="0">
            <a:spAutoFit/>
          </a:bodyPr>
          <a:lstStyle/>
          <a:p>
            <a:r>
              <a:rPr lang="en-MY" dirty="0" smtClean="0">
                <a:solidFill>
                  <a:schemeClr val="accent1">
                    <a:lumMod val="75000"/>
                  </a:schemeClr>
                </a:solidFill>
              </a:rPr>
              <a:t>4. Paul’s “Earlier Letter,” 1 </a:t>
            </a:r>
            <a:r>
              <a:rPr lang="en-MY" dirty="0" err="1" smtClean="0">
                <a:solidFill>
                  <a:schemeClr val="accent1">
                    <a:lumMod val="75000"/>
                  </a:schemeClr>
                </a:solidFill>
              </a:rPr>
              <a:t>Cor</a:t>
            </a:r>
            <a:r>
              <a:rPr lang="en-MY" dirty="0" smtClean="0">
                <a:solidFill>
                  <a:schemeClr val="accent1">
                    <a:lumMod val="75000"/>
                  </a:schemeClr>
                </a:solidFill>
              </a:rPr>
              <a:t> 5:9 </a:t>
            </a:r>
            <a:endParaRPr lang="en-US" dirty="0">
              <a:solidFill>
                <a:schemeClr val="accent1">
                  <a:lumMod val="75000"/>
                </a:schemeClr>
              </a:solidFill>
            </a:endParaRPr>
          </a:p>
        </p:txBody>
      </p:sp>
      <p:sp>
        <p:nvSpPr>
          <p:cNvPr id="8" name="TextBox 7"/>
          <p:cNvSpPr txBox="1"/>
          <p:nvPr/>
        </p:nvSpPr>
        <p:spPr>
          <a:xfrm>
            <a:off x="609600" y="2373868"/>
            <a:ext cx="7620000" cy="369332"/>
          </a:xfrm>
          <a:prstGeom prst="rect">
            <a:avLst/>
          </a:prstGeom>
          <a:noFill/>
        </p:spPr>
        <p:txBody>
          <a:bodyPr wrap="square" rtlCol="0">
            <a:spAutoFit/>
          </a:bodyPr>
          <a:lstStyle/>
          <a:p>
            <a:r>
              <a:rPr lang="en-MY" dirty="0" smtClean="0">
                <a:solidFill>
                  <a:schemeClr val="accent1">
                    <a:lumMod val="75000"/>
                  </a:schemeClr>
                </a:solidFill>
              </a:rPr>
              <a:t>5. Paul Sends Timothy to Corinth, 1 </a:t>
            </a:r>
            <a:r>
              <a:rPr lang="en-MY" dirty="0" err="1" smtClean="0">
                <a:solidFill>
                  <a:schemeClr val="accent1">
                    <a:lumMod val="75000"/>
                  </a:schemeClr>
                </a:solidFill>
              </a:rPr>
              <a:t>Cor</a:t>
            </a:r>
            <a:r>
              <a:rPr lang="en-MY" dirty="0" smtClean="0">
                <a:solidFill>
                  <a:schemeClr val="accent1">
                    <a:lumMod val="75000"/>
                  </a:schemeClr>
                </a:solidFill>
              </a:rPr>
              <a:t> 4:17 </a:t>
            </a:r>
            <a:endParaRPr lang="en-US" dirty="0">
              <a:solidFill>
                <a:schemeClr val="accent1">
                  <a:lumMod val="75000"/>
                </a:schemeClr>
              </a:solidFill>
            </a:endParaRPr>
          </a:p>
        </p:txBody>
      </p:sp>
      <p:sp>
        <p:nvSpPr>
          <p:cNvPr id="10" name="TextBox 9"/>
          <p:cNvSpPr txBox="1"/>
          <p:nvPr/>
        </p:nvSpPr>
        <p:spPr>
          <a:xfrm>
            <a:off x="609600" y="2678668"/>
            <a:ext cx="7620000" cy="369332"/>
          </a:xfrm>
          <a:prstGeom prst="rect">
            <a:avLst/>
          </a:prstGeom>
          <a:noFill/>
        </p:spPr>
        <p:txBody>
          <a:bodyPr wrap="square" rtlCol="0">
            <a:spAutoFit/>
          </a:bodyPr>
          <a:lstStyle/>
          <a:p>
            <a:r>
              <a:rPr lang="en-MY" dirty="0">
                <a:solidFill>
                  <a:schemeClr val="accent1">
                    <a:lumMod val="75000"/>
                  </a:schemeClr>
                </a:solidFill>
              </a:rPr>
              <a:t>6</a:t>
            </a:r>
            <a:r>
              <a:rPr lang="en-MY" dirty="0" smtClean="0">
                <a:solidFill>
                  <a:schemeClr val="accent1">
                    <a:lumMod val="75000"/>
                  </a:schemeClr>
                </a:solidFill>
              </a:rPr>
              <a:t>. Paul Visited by Stephanas, Fortunatus, and Achaicus, 1 </a:t>
            </a:r>
            <a:r>
              <a:rPr lang="en-MY" dirty="0" err="1" smtClean="0">
                <a:solidFill>
                  <a:schemeClr val="accent1">
                    <a:lumMod val="75000"/>
                  </a:schemeClr>
                </a:solidFill>
              </a:rPr>
              <a:t>Cor</a:t>
            </a:r>
            <a:r>
              <a:rPr lang="en-MY" dirty="0" smtClean="0">
                <a:solidFill>
                  <a:schemeClr val="accent1">
                    <a:lumMod val="75000"/>
                  </a:schemeClr>
                </a:solidFill>
              </a:rPr>
              <a:t> 16:17 </a:t>
            </a:r>
            <a:endParaRPr lang="en-US" dirty="0">
              <a:solidFill>
                <a:schemeClr val="accent1">
                  <a:lumMod val="75000"/>
                </a:schemeClr>
              </a:solidFill>
            </a:endParaRPr>
          </a:p>
        </p:txBody>
      </p:sp>
      <p:sp>
        <p:nvSpPr>
          <p:cNvPr id="11" name="TextBox 10"/>
          <p:cNvSpPr txBox="1"/>
          <p:nvPr/>
        </p:nvSpPr>
        <p:spPr>
          <a:xfrm>
            <a:off x="609600" y="2971800"/>
            <a:ext cx="7620000" cy="369332"/>
          </a:xfrm>
          <a:prstGeom prst="rect">
            <a:avLst/>
          </a:prstGeom>
          <a:noFill/>
        </p:spPr>
        <p:txBody>
          <a:bodyPr wrap="square" rtlCol="0">
            <a:spAutoFit/>
          </a:bodyPr>
          <a:lstStyle/>
          <a:p>
            <a:r>
              <a:rPr lang="en-MY" dirty="0" smtClean="0">
                <a:solidFill>
                  <a:schemeClr val="accent1">
                    <a:lumMod val="75000"/>
                  </a:schemeClr>
                </a:solidFill>
              </a:rPr>
              <a:t>7. Paul Hears of Divisions from Chloe’s Family, 1 </a:t>
            </a:r>
            <a:r>
              <a:rPr lang="en-MY" dirty="0" err="1" smtClean="0">
                <a:solidFill>
                  <a:schemeClr val="accent1">
                    <a:lumMod val="75000"/>
                  </a:schemeClr>
                </a:solidFill>
              </a:rPr>
              <a:t>Cor</a:t>
            </a:r>
            <a:r>
              <a:rPr lang="en-MY" dirty="0" smtClean="0">
                <a:solidFill>
                  <a:schemeClr val="accent1">
                    <a:lumMod val="75000"/>
                  </a:schemeClr>
                </a:solidFill>
              </a:rPr>
              <a:t> 1:11</a:t>
            </a:r>
            <a:endParaRPr lang="en-US" dirty="0">
              <a:solidFill>
                <a:schemeClr val="accent1">
                  <a:lumMod val="75000"/>
                </a:schemeClr>
              </a:solidFill>
            </a:endParaRPr>
          </a:p>
        </p:txBody>
      </p:sp>
      <p:sp>
        <p:nvSpPr>
          <p:cNvPr id="12" name="TextBox 11"/>
          <p:cNvSpPr txBox="1"/>
          <p:nvPr/>
        </p:nvSpPr>
        <p:spPr>
          <a:xfrm>
            <a:off x="609600" y="3288268"/>
            <a:ext cx="7620000" cy="369332"/>
          </a:xfrm>
          <a:prstGeom prst="rect">
            <a:avLst/>
          </a:prstGeom>
          <a:noFill/>
        </p:spPr>
        <p:txBody>
          <a:bodyPr wrap="square" rtlCol="0">
            <a:spAutoFit/>
          </a:bodyPr>
          <a:lstStyle/>
          <a:p>
            <a:r>
              <a:rPr lang="en-MY" dirty="0">
                <a:solidFill>
                  <a:schemeClr val="accent1">
                    <a:lumMod val="75000"/>
                  </a:schemeClr>
                </a:solidFill>
              </a:rPr>
              <a:t>8</a:t>
            </a:r>
            <a:r>
              <a:rPr lang="en-MY" dirty="0" smtClean="0">
                <a:solidFill>
                  <a:schemeClr val="accent1">
                    <a:lumMod val="75000"/>
                  </a:schemeClr>
                </a:solidFill>
              </a:rPr>
              <a:t>. Paul Receives Letter from the Church in Corinth, 1 </a:t>
            </a:r>
            <a:r>
              <a:rPr lang="en-MY" dirty="0" err="1" smtClean="0">
                <a:solidFill>
                  <a:schemeClr val="accent1">
                    <a:lumMod val="75000"/>
                  </a:schemeClr>
                </a:solidFill>
              </a:rPr>
              <a:t>Cor</a:t>
            </a:r>
            <a:r>
              <a:rPr lang="en-MY" dirty="0" smtClean="0">
                <a:solidFill>
                  <a:schemeClr val="accent1">
                    <a:lumMod val="75000"/>
                  </a:schemeClr>
                </a:solidFill>
              </a:rPr>
              <a:t> 7-14</a:t>
            </a:r>
            <a:endParaRPr lang="en-US" dirty="0">
              <a:solidFill>
                <a:schemeClr val="accent1">
                  <a:lumMod val="75000"/>
                </a:schemeClr>
              </a:solidFill>
            </a:endParaRPr>
          </a:p>
        </p:txBody>
      </p:sp>
      <p:sp>
        <p:nvSpPr>
          <p:cNvPr id="13" name="TextBox 12"/>
          <p:cNvSpPr txBox="1"/>
          <p:nvPr/>
        </p:nvSpPr>
        <p:spPr>
          <a:xfrm>
            <a:off x="609600" y="3593068"/>
            <a:ext cx="7620000" cy="369332"/>
          </a:xfrm>
          <a:prstGeom prst="rect">
            <a:avLst/>
          </a:prstGeom>
          <a:noFill/>
        </p:spPr>
        <p:txBody>
          <a:bodyPr wrap="square" rtlCol="0">
            <a:spAutoFit/>
          </a:bodyPr>
          <a:lstStyle/>
          <a:p>
            <a:r>
              <a:rPr lang="en-MY" dirty="0" smtClean="0">
                <a:solidFill>
                  <a:schemeClr val="accent1">
                    <a:lumMod val="75000"/>
                  </a:schemeClr>
                </a:solidFill>
              </a:rPr>
              <a:t>9. Paul Writes 1 Corinthians, 1 </a:t>
            </a:r>
            <a:r>
              <a:rPr lang="en-MY" dirty="0" err="1" smtClean="0">
                <a:solidFill>
                  <a:schemeClr val="accent1">
                    <a:lumMod val="75000"/>
                  </a:schemeClr>
                </a:solidFill>
              </a:rPr>
              <a:t>Cor</a:t>
            </a:r>
            <a:r>
              <a:rPr lang="en-MY" dirty="0">
                <a:solidFill>
                  <a:schemeClr val="accent1">
                    <a:lumMod val="75000"/>
                  </a:schemeClr>
                </a:solidFill>
              </a:rPr>
              <a:t> </a:t>
            </a:r>
            <a:r>
              <a:rPr lang="en-MY" dirty="0" smtClean="0">
                <a:solidFill>
                  <a:schemeClr val="accent1">
                    <a:lumMod val="75000"/>
                  </a:schemeClr>
                </a:solidFill>
              </a:rPr>
              <a:t>(?)</a:t>
            </a:r>
            <a:endParaRPr lang="en-US" dirty="0">
              <a:solidFill>
                <a:schemeClr val="accent1">
                  <a:lumMod val="75000"/>
                </a:schemeClr>
              </a:solidFill>
            </a:endParaRPr>
          </a:p>
        </p:txBody>
      </p:sp>
    </p:spTree>
    <p:extLst>
      <p:ext uri="{BB962C8B-B14F-4D97-AF65-F5344CB8AC3E}">
        <p14:creationId xmlns:p14="http://schemas.microsoft.com/office/powerpoint/2010/main" val="287638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3.7037E-7 L -0.04167 -0.1537 " pathEditMode="relative" rAng="0" ptsTypes="AA">
                                      <p:cBhvr>
                                        <p:cTn id="6" dur="2000" fill="hold"/>
                                        <p:tgtEl>
                                          <p:spTgt spid="5"/>
                                        </p:tgtEl>
                                        <p:attrNameLst>
                                          <p:attrName>ppt_x</p:attrName>
                                          <p:attrName>ppt_y</p:attrName>
                                        </p:attrNameLst>
                                      </p:cBhvr>
                                      <p:rCtr x="-2083" y="-7685"/>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xit" presetSubtype="0" fill="hold" grpId="1"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7467600" cy="646331"/>
          </a:xfrm>
          <a:prstGeom prst="rect">
            <a:avLst/>
          </a:prstGeom>
        </p:spPr>
        <p:txBody>
          <a:bodyPr wrap="square">
            <a:spAutoFit/>
          </a:bodyPr>
          <a:lstStyle/>
          <a:p>
            <a:pPr lvl="0"/>
            <a:r>
              <a:rPr lang="en-US" sz="3600" b="1" spc="150" dirty="0">
                <a:ln w="11430"/>
                <a:solidFill>
                  <a:schemeClr val="accent1">
                    <a:lumMod val="75000"/>
                  </a:schemeClr>
                </a:solidFill>
                <a:effectLst>
                  <a:outerShdw blurRad="25400" algn="tl" rotWithShape="0">
                    <a:srgbClr val="000000">
                      <a:alpha val="43000"/>
                    </a:srgbClr>
                  </a:outerShdw>
                </a:effectLst>
              </a:rPr>
              <a:t>Paul &amp; the Church in Corinth</a:t>
            </a:r>
          </a:p>
        </p:txBody>
      </p:sp>
      <p:sp>
        <p:nvSpPr>
          <p:cNvPr id="5" name="TextBox 4"/>
          <p:cNvSpPr txBox="1"/>
          <p:nvPr/>
        </p:nvSpPr>
        <p:spPr>
          <a:xfrm>
            <a:off x="1017494" y="5410200"/>
            <a:ext cx="7620000" cy="584775"/>
          </a:xfrm>
          <a:prstGeom prst="rect">
            <a:avLst/>
          </a:prstGeom>
          <a:noFill/>
        </p:spPr>
        <p:txBody>
          <a:bodyPr wrap="square" rtlCol="0">
            <a:spAutoFit/>
          </a:bodyPr>
          <a:lstStyle/>
          <a:p>
            <a:r>
              <a:rPr lang="en-MY" sz="3200" b="1" dirty="0" smtClean="0">
                <a:solidFill>
                  <a:schemeClr val="accent1">
                    <a:lumMod val="75000"/>
                  </a:schemeClr>
                </a:solidFill>
              </a:rPr>
              <a:t>Paul writes “a sorrowful letter,” 2 </a:t>
            </a:r>
            <a:r>
              <a:rPr lang="en-MY" sz="3200" b="1" dirty="0" err="1" smtClean="0">
                <a:solidFill>
                  <a:schemeClr val="accent1">
                    <a:lumMod val="75000"/>
                  </a:schemeClr>
                </a:solidFill>
              </a:rPr>
              <a:t>Cor</a:t>
            </a:r>
            <a:r>
              <a:rPr lang="en-MY" sz="3200" b="1" dirty="0" smtClean="0">
                <a:solidFill>
                  <a:schemeClr val="accent1">
                    <a:lumMod val="75000"/>
                  </a:schemeClr>
                </a:solidFill>
              </a:rPr>
              <a:t> 7:8</a:t>
            </a:r>
            <a:endParaRPr lang="en-US" sz="3200" b="1" dirty="0">
              <a:solidFill>
                <a:schemeClr val="accent1">
                  <a:lumMod val="75000"/>
                </a:schemeClr>
              </a:solidFill>
            </a:endParaRPr>
          </a:p>
        </p:txBody>
      </p:sp>
      <p:sp>
        <p:nvSpPr>
          <p:cNvPr id="17" name="TextBox 16"/>
          <p:cNvSpPr txBox="1"/>
          <p:nvPr/>
        </p:nvSpPr>
        <p:spPr>
          <a:xfrm>
            <a:off x="609600" y="1154668"/>
            <a:ext cx="7620000" cy="369332"/>
          </a:xfrm>
          <a:prstGeom prst="rect">
            <a:avLst/>
          </a:prstGeom>
          <a:noFill/>
        </p:spPr>
        <p:txBody>
          <a:bodyPr wrap="square" rtlCol="0">
            <a:spAutoFit/>
          </a:bodyPr>
          <a:lstStyle/>
          <a:p>
            <a:r>
              <a:rPr lang="en-MY" dirty="0" smtClean="0">
                <a:solidFill>
                  <a:schemeClr val="accent1">
                    <a:lumMod val="75000"/>
                  </a:schemeClr>
                </a:solidFill>
              </a:rPr>
              <a:t>1. Paul’s First Visit to Corinth, Acts 18:1-18</a:t>
            </a:r>
            <a:endParaRPr lang="en-US" dirty="0">
              <a:solidFill>
                <a:schemeClr val="accent1">
                  <a:lumMod val="75000"/>
                </a:schemeClr>
              </a:solidFill>
            </a:endParaRPr>
          </a:p>
        </p:txBody>
      </p:sp>
      <p:sp>
        <p:nvSpPr>
          <p:cNvPr id="6" name="TextBox 5"/>
          <p:cNvSpPr txBox="1"/>
          <p:nvPr/>
        </p:nvSpPr>
        <p:spPr>
          <a:xfrm>
            <a:off x="609600" y="1459468"/>
            <a:ext cx="7620000" cy="369332"/>
          </a:xfrm>
          <a:prstGeom prst="rect">
            <a:avLst/>
          </a:prstGeom>
          <a:noFill/>
        </p:spPr>
        <p:txBody>
          <a:bodyPr wrap="square" rtlCol="0">
            <a:spAutoFit/>
          </a:bodyPr>
          <a:lstStyle/>
          <a:p>
            <a:r>
              <a:rPr lang="en-MY" dirty="0" smtClean="0">
                <a:solidFill>
                  <a:schemeClr val="accent1">
                    <a:lumMod val="75000"/>
                  </a:schemeClr>
                </a:solidFill>
              </a:rPr>
              <a:t>2. Apollos Goes to Corinth, Acts 18:27-28</a:t>
            </a:r>
            <a:endParaRPr lang="en-US" dirty="0">
              <a:solidFill>
                <a:schemeClr val="accent1">
                  <a:lumMod val="75000"/>
                </a:schemeClr>
              </a:solidFill>
            </a:endParaRPr>
          </a:p>
        </p:txBody>
      </p:sp>
      <p:sp>
        <p:nvSpPr>
          <p:cNvPr id="7" name="TextBox 6"/>
          <p:cNvSpPr txBox="1"/>
          <p:nvPr/>
        </p:nvSpPr>
        <p:spPr>
          <a:xfrm>
            <a:off x="609600" y="1764268"/>
            <a:ext cx="6553200" cy="369332"/>
          </a:xfrm>
          <a:prstGeom prst="rect">
            <a:avLst/>
          </a:prstGeom>
          <a:noFill/>
        </p:spPr>
        <p:txBody>
          <a:bodyPr wrap="square" rtlCol="0">
            <a:spAutoFit/>
          </a:bodyPr>
          <a:lstStyle/>
          <a:p>
            <a:r>
              <a:rPr lang="en-MY" dirty="0" smtClean="0">
                <a:solidFill>
                  <a:schemeClr val="accent1">
                    <a:lumMod val="75000"/>
                  </a:schemeClr>
                </a:solidFill>
              </a:rPr>
              <a:t>3. Paul’s Two Possible Other Visits to Corinth, 2 </a:t>
            </a:r>
            <a:r>
              <a:rPr lang="en-MY" dirty="0" err="1" smtClean="0">
                <a:solidFill>
                  <a:schemeClr val="accent1">
                    <a:lumMod val="75000"/>
                  </a:schemeClr>
                </a:solidFill>
              </a:rPr>
              <a:t>Cor</a:t>
            </a:r>
            <a:r>
              <a:rPr lang="en-MY" dirty="0" smtClean="0">
                <a:solidFill>
                  <a:schemeClr val="accent1">
                    <a:lumMod val="75000"/>
                  </a:schemeClr>
                </a:solidFill>
              </a:rPr>
              <a:t> 2:1; 12:14  </a:t>
            </a:r>
            <a:endParaRPr lang="en-US" dirty="0">
              <a:solidFill>
                <a:schemeClr val="accent1">
                  <a:lumMod val="75000"/>
                </a:schemeClr>
              </a:solidFill>
            </a:endParaRPr>
          </a:p>
        </p:txBody>
      </p:sp>
      <p:sp>
        <p:nvSpPr>
          <p:cNvPr id="9" name="TextBox 8"/>
          <p:cNvSpPr txBox="1"/>
          <p:nvPr/>
        </p:nvSpPr>
        <p:spPr>
          <a:xfrm>
            <a:off x="609600" y="2069068"/>
            <a:ext cx="7620000" cy="369332"/>
          </a:xfrm>
          <a:prstGeom prst="rect">
            <a:avLst/>
          </a:prstGeom>
          <a:noFill/>
        </p:spPr>
        <p:txBody>
          <a:bodyPr wrap="square" rtlCol="0">
            <a:spAutoFit/>
          </a:bodyPr>
          <a:lstStyle/>
          <a:p>
            <a:r>
              <a:rPr lang="en-MY" dirty="0" smtClean="0">
                <a:solidFill>
                  <a:schemeClr val="accent1">
                    <a:lumMod val="75000"/>
                  </a:schemeClr>
                </a:solidFill>
              </a:rPr>
              <a:t>4. Paul’s “Earlier Letter,” 1 </a:t>
            </a:r>
            <a:r>
              <a:rPr lang="en-MY" dirty="0" err="1" smtClean="0">
                <a:solidFill>
                  <a:schemeClr val="accent1">
                    <a:lumMod val="75000"/>
                  </a:schemeClr>
                </a:solidFill>
              </a:rPr>
              <a:t>Cor</a:t>
            </a:r>
            <a:r>
              <a:rPr lang="en-MY" dirty="0" smtClean="0">
                <a:solidFill>
                  <a:schemeClr val="accent1">
                    <a:lumMod val="75000"/>
                  </a:schemeClr>
                </a:solidFill>
              </a:rPr>
              <a:t> 5:9 </a:t>
            </a:r>
            <a:endParaRPr lang="en-US" dirty="0">
              <a:solidFill>
                <a:schemeClr val="accent1">
                  <a:lumMod val="75000"/>
                </a:schemeClr>
              </a:solidFill>
            </a:endParaRPr>
          </a:p>
        </p:txBody>
      </p:sp>
      <p:sp>
        <p:nvSpPr>
          <p:cNvPr id="8" name="TextBox 7"/>
          <p:cNvSpPr txBox="1"/>
          <p:nvPr/>
        </p:nvSpPr>
        <p:spPr>
          <a:xfrm>
            <a:off x="609600" y="2373868"/>
            <a:ext cx="7620000" cy="369332"/>
          </a:xfrm>
          <a:prstGeom prst="rect">
            <a:avLst/>
          </a:prstGeom>
          <a:noFill/>
        </p:spPr>
        <p:txBody>
          <a:bodyPr wrap="square" rtlCol="0">
            <a:spAutoFit/>
          </a:bodyPr>
          <a:lstStyle/>
          <a:p>
            <a:r>
              <a:rPr lang="en-MY" dirty="0" smtClean="0">
                <a:solidFill>
                  <a:schemeClr val="accent1">
                    <a:lumMod val="75000"/>
                  </a:schemeClr>
                </a:solidFill>
              </a:rPr>
              <a:t>5. Paul Sends Timothy to Corinth, 1 </a:t>
            </a:r>
            <a:r>
              <a:rPr lang="en-MY" dirty="0" err="1" smtClean="0">
                <a:solidFill>
                  <a:schemeClr val="accent1">
                    <a:lumMod val="75000"/>
                  </a:schemeClr>
                </a:solidFill>
              </a:rPr>
              <a:t>Cor</a:t>
            </a:r>
            <a:r>
              <a:rPr lang="en-MY" dirty="0" smtClean="0">
                <a:solidFill>
                  <a:schemeClr val="accent1">
                    <a:lumMod val="75000"/>
                  </a:schemeClr>
                </a:solidFill>
              </a:rPr>
              <a:t> 4:17 </a:t>
            </a:r>
            <a:endParaRPr lang="en-US" dirty="0">
              <a:solidFill>
                <a:schemeClr val="accent1">
                  <a:lumMod val="75000"/>
                </a:schemeClr>
              </a:solidFill>
            </a:endParaRPr>
          </a:p>
        </p:txBody>
      </p:sp>
      <p:sp>
        <p:nvSpPr>
          <p:cNvPr id="10" name="TextBox 9"/>
          <p:cNvSpPr txBox="1"/>
          <p:nvPr/>
        </p:nvSpPr>
        <p:spPr>
          <a:xfrm>
            <a:off x="609600" y="2678668"/>
            <a:ext cx="7620000" cy="369332"/>
          </a:xfrm>
          <a:prstGeom prst="rect">
            <a:avLst/>
          </a:prstGeom>
          <a:noFill/>
        </p:spPr>
        <p:txBody>
          <a:bodyPr wrap="square" rtlCol="0">
            <a:spAutoFit/>
          </a:bodyPr>
          <a:lstStyle/>
          <a:p>
            <a:r>
              <a:rPr lang="en-MY" dirty="0">
                <a:solidFill>
                  <a:schemeClr val="accent1">
                    <a:lumMod val="75000"/>
                  </a:schemeClr>
                </a:solidFill>
              </a:rPr>
              <a:t>6</a:t>
            </a:r>
            <a:r>
              <a:rPr lang="en-MY" dirty="0" smtClean="0">
                <a:solidFill>
                  <a:schemeClr val="accent1">
                    <a:lumMod val="75000"/>
                  </a:schemeClr>
                </a:solidFill>
              </a:rPr>
              <a:t>. Paul Visited by Stephanas, Fortunatus, and Achaicus, 1 </a:t>
            </a:r>
            <a:r>
              <a:rPr lang="en-MY" dirty="0" err="1" smtClean="0">
                <a:solidFill>
                  <a:schemeClr val="accent1">
                    <a:lumMod val="75000"/>
                  </a:schemeClr>
                </a:solidFill>
              </a:rPr>
              <a:t>Cor</a:t>
            </a:r>
            <a:r>
              <a:rPr lang="en-MY" dirty="0" smtClean="0">
                <a:solidFill>
                  <a:schemeClr val="accent1">
                    <a:lumMod val="75000"/>
                  </a:schemeClr>
                </a:solidFill>
              </a:rPr>
              <a:t> 16:17 </a:t>
            </a:r>
            <a:endParaRPr lang="en-US" dirty="0">
              <a:solidFill>
                <a:schemeClr val="accent1">
                  <a:lumMod val="75000"/>
                </a:schemeClr>
              </a:solidFill>
            </a:endParaRPr>
          </a:p>
        </p:txBody>
      </p:sp>
      <p:sp>
        <p:nvSpPr>
          <p:cNvPr id="11" name="TextBox 10"/>
          <p:cNvSpPr txBox="1"/>
          <p:nvPr/>
        </p:nvSpPr>
        <p:spPr>
          <a:xfrm>
            <a:off x="609600" y="2971800"/>
            <a:ext cx="7620000" cy="369332"/>
          </a:xfrm>
          <a:prstGeom prst="rect">
            <a:avLst/>
          </a:prstGeom>
          <a:noFill/>
        </p:spPr>
        <p:txBody>
          <a:bodyPr wrap="square" rtlCol="0">
            <a:spAutoFit/>
          </a:bodyPr>
          <a:lstStyle/>
          <a:p>
            <a:r>
              <a:rPr lang="en-MY" dirty="0" smtClean="0">
                <a:solidFill>
                  <a:schemeClr val="accent1">
                    <a:lumMod val="75000"/>
                  </a:schemeClr>
                </a:solidFill>
              </a:rPr>
              <a:t>7. Paul Hears of Divisions from Chloe’s Family, 1 </a:t>
            </a:r>
            <a:r>
              <a:rPr lang="en-MY" dirty="0" err="1" smtClean="0">
                <a:solidFill>
                  <a:schemeClr val="accent1">
                    <a:lumMod val="75000"/>
                  </a:schemeClr>
                </a:solidFill>
              </a:rPr>
              <a:t>Cor</a:t>
            </a:r>
            <a:r>
              <a:rPr lang="en-MY" dirty="0" smtClean="0">
                <a:solidFill>
                  <a:schemeClr val="accent1">
                    <a:lumMod val="75000"/>
                  </a:schemeClr>
                </a:solidFill>
              </a:rPr>
              <a:t> 1:11</a:t>
            </a:r>
            <a:endParaRPr lang="en-US" dirty="0">
              <a:solidFill>
                <a:schemeClr val="accent1">
                  <a:lumMod val="75000"/>
                </a:schemeClr>
              </a:solidFill>
            </a:endParaRPr>
          </a:p>
        </p:txBody>
      </p:sp>
      <p:sp>
        <p:nvSpPr>
          <p:cNvPr id="12" name="TextBox 11"/>
          <p:cNvSpPr txBox="1"/>
          <p:nvPr/>
        </p:nvSpPr>
        <p:spPr>
          <a:xfrm>
            <a:off x="609600" y="3288268"/>
            <a:ext cx="7620000" cy="369332"/>
          </a:xfrm>
          <a:prstGeom prst="rect">
            <a:avLst/>
          </a:prstGeom>
          <a:noFill/>
        </p:spPr>
        <p:txBody>
          <a:bodyPr wrap="square" rtlCol="0">
            <a:spAutoFit/>
          </a:bodyPr>
          <a:lstStyle/>
          <a:p>
            <a:r>
              <a:rPr lang="en-MY" dirty="0">
                <a:solidFill>
                  <a:schemeClr val="accent1">
                    <a:lumMod val="75000"/>
                  </a:schemeClr>
                </a:solidFill>
              </a:rPr>
              <a:t>8</a:t>
            </a:r>
            <a:r>
              <a:rPr lang="en-MY" dirty="0" smtClean="0">
                <a:solidFill>
                  <a:schemeClr val="accent1">
                    <a:lumMod val="75000"/>
                  </a:schemeClr>
                </a:solidFill>
              </a:rPr>
              <a:t>. Paul Receives Letter from the Church in Corinth, 1 </a:t>
            </a:r>
            <a:r>
              <a:rPr lang="en-MY" dirty="0" err="1" smtClean="0">
                <a:solidFill>
                  <a:schemeClr val="accent1">
                    <a:lumMod val="75000"/>
                  </a:schemeClr>
                </a:solidFill>
              </a:rPr>
              <a:t>Cor</a:t>
            </a:r>
            <a:r>
              <a:rPr lang="en-MY" dirty="0" smtClean="0">
                <a:solidFill>
                  <a:schemeClr val="accent1">
                    <a:lumMod val="75000"/>
                  </a:schemeClr>
                </a:solidFill>
              </a:rPr>
              <a:t> 7-14</a:t>
            </a:r>
            <a:endParaRPr lang="en-US" dirty="0">
              <a:solidFill>
                <a:schemeClr val="accent1">
                  <a:lumMod val="75000"/>
                </a:schemeClr>
              </a:solidFill>
            </a:endParaRPr>
          </a:p>
        </p:txBody>
      </p:sp>
      <p:sp>
        <p:nvSpPr>
          <p:cNvPr id="13" name="TextBox 12"/>
          <p:cNvSpPr txBox="1"/>
          <p:nvPr/>
        </p:nvSpPr>
        <p:spPr>
          <a:xfrm>
            <a:off x="609600" y="3593068"/>
            <a:ext cx="7620000" cy="369332"/>
          </a:xfrm>
          <a:prstGeom prst="rect">
            <a:avLst/>
          </a:prstGeom>
          <a:noFill/>
        </p:spPr>
        <p:txBody>
          <a:bodyPr wrap="square" rtlCol="0">
            <a:spAutoFit/>
          </a:bodyPr>
          <a:lstStyle/>
          <a:p>
            <a:r>
              <a:rPr lang="en-MY" dirty="0" smtClean="0">
                <a:solidFill>
                  <a:schemeClr val="accent1">
                    <a:lumMod val="75000"/>
                  </a:schemeClr>
                </a:solidFill>
              </a:rPr>
              <a:t>9. Paul Writes 1 Corinthians, 1 </a:t>
            </a:r>
            <a:r>
              <a:rPr lang="en-MY" dirty="0" err="1" smtClean="0">
                <a:solidFill>
                  <a:schemeClr val="accent1">
                    <a:lumMod val="75000"/>
                  </a:schemeClr>
                </a:solidFill>
              </a:rPr>
              <a:t>Cor</a:t>
            </a:r>
            <a:r>
              <a:rPr lang="en-MY" dirty="0">
                <a:solidFill>
                  <a:schemeClr val="accent1">
                    <a:lumMod val="75000"/>
                  </a:schemeClr>
                </a:solidFill>
              </a:rPr>
              <a:t> </a:t>
            </a:r>
            <a:r>
              <a:rPr lang="en-MY" dirty="0" smtClean="0">
                <a:solidFill>
                  <a:schemeClr val="accent1">
                    <a:lumMod val="75000"/>
                  </a:schemeClr>
                </a:solidFill>
              </a:rPr>
              <a:t>(?)</a:t>
            </a:r>
            <a:endParaRPr lang="en-US" dirty="0">
              <a:solidFill>
                <a:schemeClr val="accent1">
                  <a:lumMod val="75000"/>
                </a:schemeClr>
              </a:solidFill>
            </a:endParaRPr>
          </a:p>
        </p:txBody>
      </p:sp>
      <p:sp>
        <p:nvSpPr>
          <p:cNvPr id="14" name="TextBox 13"/>
          <p:cNvSpPr txBox="1"/>
          <p:nvPr/>
        </p:nvSpPr>
        <p:spPr>
          <a:xfrm>
            <a:off x="533400" y="3897868"/>
            <a:ext cx="7620000" cy="369332"/>
          </a:xfrm>
          <a:prstGeom prst="rect">
            <a:avLst/>
          </a:prstGeom>
          <a:noFill/>
        </p:spPr>
        <p:txBody>
          <a:bodyPr wrap="square" rtlCol="0">
            <a:spAutoFit/>
          </a:bodyPr>
          <a:lstStyle/>
          <a:p>
            <a:r>
              <a:rPr lang="en-MY" dirty="0" smtClean="0">
                <a:solidFill>
                  <a:schemeClr val="accent1">
                    <a:lumMod val="75000"/>
                  </a:schemeClr>
                </a:solidFill>
              </a:rPr>
              <a:t>10. Paul Writes “a Sorrowful Letter,” 2 </a:t>
            </a:r>
            <a:r>
              <a:rPr lang="en-MY" dirty="0" err="1" smtClean="0">
                <a:solidFill>
                  <a:schemeClr val="accent1">
                    <a:lumMod val="75000"/>
                  </a:schemeClr>
                </a:solidFill>
              </a:rPr>
              <a:t>Cor</a:t>
            </a:r>
            <a:r>
              <a:rPr lang="en-MY" dirty="0">
                <a:solidFill>
                  <a:schemeClr val="accent1">
                    <a:lumMod val="75000"/>
                  </a:schemeClr>
                </a:solidFill>
              </a:rPr>
              <a:t> </a:t>
            </a:r>
            <a:r>
              <a:rPr lang="en-MY" dirty="0" smtClean="0">
                <a:solidFill>
                  <a:schemeClr val="accent1">
                    <a:lumMod val="75000"/>
                  </a:schemeClr>
                </a:solidFill>
              </a:rPr>
              <a:t>7:8</a:t>
            </a:r>
            <a:endParaRPr lang="en-US" dirty="0">
              <a:solidFill>
                <a:schemeClr val="accent1">
                  <a:lumMod val="75000"/>
                </a:schemeClr>
              </a:solidFill>
            </a:endParaRPr>
          </a:p>
        </p:txBody>
      </p:sp>
    </p:spTree>
    <p:extLst>
      <p:ext uri="{BB962C8B-B14F-4D97-AF65-F5344CB8AC3E}">
        <p14:creationId xmlns:p14="http://schemas.microsoft.com/office/powerpoint/2010/main" val="379761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1.48148E-6 L -0.05295 -0.22037 " pathEditMode="relative" rAng="0" ptsTypes="AA">
                                      <p:cBhvr>
                                        <p:cTn id="6" dur="2000" fill="hold"/>
                                        <p:tgtEl>
                                          <p:spTgt spid="5"/>
                                        </p:tgtEl>
                                        <p:attrNameLst>
                                          <p:attrName>ppt_x</p:attrName>
                                          <p:attrName>ppt_y</p:attrName>
                                        </p:attrNameLst>
                                      </p:cBhvr>
                                      <p:rCtr x="-2656" y="-11019"/>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xit" presetSubtype="0" fill="hold" grpId="1"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7467600" cy="646331"/>
          </a:xfrm>
          <a:prstGeom prst="rect">
            <a:avLst/>
          </a:prstGeom>
        </p:spPr>
        <p:txBody>
          <a:bodyPr wrap="square">
            <a:spAutoFit/>
          </a:bodyPr>
          <a:lstStyle/>
          <a:p>
            <a:pPr lvl="0"/>
            <a:r>
              <a:rPr lang="en-US" sz="3600" b="1" spc="150" dirty="0">
                <a:ln w="11430"/>
                <a:solidFill>
                  <a:schemeClr val="accent1">
                    <a:lumMod val="75000"/>
                  </a:schemeClr>
                </a:solidFill>
                <a:effectLst>
                  <a:outerShdw blurRad="25400" algn="tl" rotWithShape="0">
                    <a:srgbClr val="000000">
                      <a:alpha val="43000"/>
                    </a:srgbClr>
                  </a:outerShdw>
                </a:effectLst>
              </a:rPr>
              <a:t>Paul &amp; the Church in Corinth</a:t>
            </a:r>
          </a:p>
        </p:txBody>
      </p:sp>
      <p:sp>
        <p:nvSpPr>
          <p:cNvPr id="5" name="TextBox 4"/>
          <p:cNvSpPr txBox="1"/>
          <p:nvPr/>
        </p:nvSpPr>
        <p:spPr>
          <a:xfrm>
            <a:off x="1017494" y="5410200"/>
            <a:ext cx="7620000" cy="584775"/>
          </a:xfrm>
          <a:prstGeom prst="rect">
            <a:avLst/>
          </a:prstGeom>
          <a:noFill/>
        </p:spPr>
        <p:txBody>
          <a:bodyPr wrap="square" rtlCol="0">
            <a:spAutoFit/>
          </a:bodyPr>
          <a:lstStyle/>
          <a:p>
            <a:r>
              <a:rPr lang="en-MY" sz="3200" b="1" dirty="0" smtClean="0">
                <a:solidFill>
                  <a:schemeClr val="accent1">
                    <a:lumMod val="75000"/>
                  </a:schemeClr>
                </a:solidFill>
              </a:rPr>
              <a:t>Paul writes 2 Corinthians (?)</a:t>
            </a:r>
            <a:endParaRPr lang="en-US" sz="3200" b="1" dirty="0">
              <a:solidFill>
                <a:schemeClr val="accent1">
                  <a:lumMod val="75000"/>
                </a:schemeClr>
              </a:solidFill>
            </a:endParaRPr>
          </a:p>
        </p:txBody>
      </p:sp>
      <p:sp>
        <p:nvSpPr>
          <p:cNvPr id="17" name="TextBox 16"/>
          <p:cNvSpPr txBox="1"/>
          <p:nvPr/>
        </p:nvSpPr>
        <p:spPr>
          <a:xfrm>
            <a:off x="609600" y="1154668"/>
            <a:ext cx="7620000" cy="369332"/>
          </a:xfrm>
          <a:prstGeom prst="rect">
            <a:avLst/>
          </a:prstGeom>
          <a:noFill/>
        </p:spPr>
        <p:txBody>
          <a:bodyPr wrap="square" rtlCol="0">
            <a:spAutoFit/>
          </a:bodyPr>
          <a:lstStyle/>
          <a:p>
            <a:r>
              <a:rPr lang="en-MY" dirty="0" smtClean="0">
                <a:solidFill>
                  <a:schemeClr val="accent1">
                    <a:lumMod val="75000"/>
                  </a:schemeClr>
                </a:solidFill>
              </a:rPr>
              <a:t>1. Paul’s First Visit to Corinth, Acts 18:1-18</a:t>
            </a:r>
            <a:endParaRPr lang="en-US" dirty="0">
              <a:solidFill>
                <a:schemeClr val="accent1">
                  <a:lumMod val="75000"/>
                </a:schemeClr>
              </a:solidFill>
            </a:endParaRPr>
          </a:p>
        </p:txBody>
      </p:sp>
      <p:sp>
        <p:nvSpPr>
          <p:cNvPr id="6" name="TextBox 5"/>
          <p:cNvSpPr txBox="1"/>
          <p:nvPr/>
        </p:nvSpPr>
        <p:spPr>
          <a:xfrm>
            <a:off x="609600" y="1459468"/>
            <a:ext cx="7620000" cy="369332"/>
          </a:xfrm>
          <a:prstGeom prst="rect">
            <a:avLst/>
          </a:prstGeom>
          <a:noFill/>
        </p:spPr>
        <p:txBody>
          <a:bodyPr wrap="square" rtlCol="0">
            <a:spAutoFit/>
          </a:bodyPr>
          <a:lstStyle/>
          <a:p>
            <a:r>
              <a:rPr lang="en-MY" dirty="0" smtClean="0">
                <a:solidFill>
                  <a:schemeClr val="accent1">
                    <a:lumMod val="75000"/>
                  </a:schemeClr>
                </a:solidFill>
              </a:rPr>
              <a:t>2. Apollos Goes to Corinth, Acts 18:27-28</a:t>
            </a:r>
            <a:endParaRPr lang="en-US" dirty="0">
              <a:solidFill>
                <a:schemeClr val="accent1">
                  <a:lumMod val="75000"/>
                </a:schemeClr>
              </a:solidFill>
            </a:endParaRPr>
          </a:p>
        </p:txBody>
      </p:sp>
      <p:sp>
        <p:nvSpPr>
          <p:cNvPr id="7" name="TextBox 6"/>
          <p:cNvSpPr txBox="1"/>
          <p:nvPr/>
        </p:nvSpPr>
        <p:spPr>
          <a:xfrm>
            <a:off x="609600" y="1764268"/>
            <a:ext cx="6553200" cy="369332"/>
          </a:xfrm>
          <a:prstGeom prst="rect">
            <a:avLst/>
          </a:prstGeom>
          <a:noFill/>
        </p:spPr>
        <p:txBody>
          <a:bodyPr wrap="square" rtlCol="0">
            <a:spAutoFit/>
          </a:bodyPr>
          <a:lstStyle/>
          <a:p>
            <a:r>
              <a:rPr lang="en-MY" dirty="0" smtClean="0">
                <a:solidFill>
                  <a:schemeClr val="accent1">
                    <a:lumMod val="75000"/>
                  </a:schemeClr>
                </a:solidFill>
              </a:rPr>
              <a:t>3. Paul’s Two Possible Other Visits to Corinth, 2 </a:t>
            </a:r>
            <a:r>
              <a:rPr lang="en-MY" dirty="0" err="1" smtClean="0">
                <a:solidFill>
                  <a:schemeClr val="accent1">
                    <a:lumMod val="75000"/>
                  </a:schemeClr>
                </a:solidFill>
              </a:rPr>
              <a:t>Cor</a:t>
            </a:r>
            <a:r>
              <a:rPr lang="en-MY" dirty="0" smtClean="0">
                <a:solidFill>
                  <a:schemeClr val="accent1">
                    <a:lumMod val="75000"/>
                  </a:schemeClr>
                </a:solidFill>
              </a:rPr>
              <a:t> 2:1; 12:14  </a:t>
            </a:r>
            <a:endParaRPr lang="en-US" dirty="0">
              <a:solidFill>
                <a:schemeClr val="accent1">
                  <a:lumMod val="75000"/>
                </a:schemeClr>
              </a:solidFill>
            </a:endParaRPr>
          </a:p>
        </p:txBody>
      </p:sp>
      <p:sp>
        <p:nvSpPr>
          <p:cNvPr id="9" name="TextBox 8"/>
          <p:cNvSpPr txBox="1"/>
          <p:nvPr/>
        </p:nvSpPr>
        <p:spPr>
          <a:xfrm>
            <a:off x="609600" y="2069068"/>
            <a:ext cx="7620000" cy="369332"/>
          </a:xfrm>
          <a:prstGeom prst="rect">
            <a:avLst/>
          </a:prstGeom>
          <a:noFill/>
        </p:spPr>
        <p:txBody>
          <a:bodyPr wrap="square" rtlCol="0">
            <a:spAutoFit/>
          </a:bodyPr>
          <a:lstStyle/>
          <a:p>
            <a:r>
              <a:rPr lang="en-MY" dirty="0" smtClean="0">
                <a:solidFill>
                  <a:schemeClr val="accent1">
                    <a:lumMod val="75000"/>
                  </a:schemeClr>
                </a:solidFill>
              </a:rPr>
              <a:t>4. Paul’s “Earlier Letter,” 1 </a:t>
            </a:r>
            <a:r>
              <a:rPr lang="en-MY" dirty="0" err="1" smtClean="0">
                <a:solidFill>
                  <a:schemeClr val="accent1">
                    <a:lumMod val="75000"/>
                  </a:schemeClr>
                </a:solidFill>
              </a:rPr>
              <a:t>Cor</a:t>
            </a:r>
            <a:r>
              <a:rPr lang="en-MY" dirty="0" smtClean="0">
                <a:solidFill>
                  <a:schemeClr val="accent1">
                    <a:lumMod val="75000"/>
                  </a:schemeClr>
                </a:solidFill>
              </a:rPr>
              <a:t> 5:9 </a:t>
            </a:r>
            <a:endParaRPr lang="en-US" dirty="0">
              <a:solidFill>
                <a:schemeClr val="accent1">
                  <a:lumMod val="75000"/>
                </a:schemeClr>
              </a:solidFill>
            </a:endParaRPr>
          </a:p>
        </p:txBody>
      </p:sp>
      <p:sp>
        <p:nvSpPr>
          <p:cNvPr id="8" name="TextBox 7"/>
          <p:cNvSpPr txBox="1"/>
          <p:nvPr/>
        </p:nvSpPr>
        <p:spPr>
          <a:xfrm>
            <a:off x="609600" y="2373868"/>
            <a:ext cx="7620000" cy="369332"/>
          </a:xfrm>
          <a:prstGeom prst="rect">
            <a:avLst/>
          </a:prstGeom>
          <a:noFill/>
        </p:spPr>
        <p:txBody>
          <a:bodyPr wrap="square" rtlCol="0">
            <a:spAutoFit/>
          </a:bodyPr>
          <a:lstStyle/>
          <a:p>
            <a:r>
              <a:rPr lang="en-MY" dirty="0" smtClean="0">
                <a:solidFill>
                  <a:schemeClr val="accent1">
                    <a:lumMod val="75000"/>
                  </a:schemeClr>
                </a:solidFill>
              </a:rPr>
              <a:t>5. Paul Sends Timothy to Corinth, 1 </a:t>
            </a:r>
            <a:r>
              <a:rPr lang="en-MY" dirty="0" err="1" smtClean="0">
                <a:solidFill>
                  <a:schemeClr val="accent1">
                    <a:lumMod val="75000"/>
                  </a:schemeClr>
                </a:solidFill>
              </a:rPr>
              <a:t>Cor</a:t>
            </a:r>
            <a:r>
              <a:rPr lang="en-MY" dirty="0" smtClean="0">
                <a:solidFill>
                  <a:schemeClr val="accent1">
                    <a:lumMod val="75000"/>
                  </a:schemeClr>
                </a:solidFill>
              </a:rPr>
              <a:t> 4:17 </a:t>
            </a:r>
            <a:endParaRPr lang="en-US" dirty="0">
              <a:solidFill>
                <a:schemeClr val="accent1">
                  <a:lumMod val="75000"/>
                </a:schemeClr>
              </a:solidFill>
            </a:endParaRPr>
          </a:p>
        </p:txBody>
      </p:sp>
      <p:sp>
        <p:nvSpPr>
          <p:cNvPr id="10" name="TextBox 9"/>
          <p:cNvSpPr txBox="1"/>
          <p:nvPr/>
        </p:nvSpPr>
        <p:spPr>
          <a:xfrm>
            <a:off x="609600" y="2678668"/>
            <a:ext cx="7620000" cy="369332"/>
          </a:xfrm>
          <a:prstGeom prst="rect">
            <a:avLst/>
          </a:prstGeom>
          <a:noFill/>
        </p:spPr>
        <p:txBody>
          <a:bodyPr wrap="square" rtlCol="0">
            <a:spAutoFit/>
          </a:bodyPr>
          <a:lstStyle/>
          <a:p>
            <a:r>
              <a:rPr lang="en-MY" dirty="0">
                <a:solidFill>
                  <a:schemeClr val="accent1">
                    <a:lumMod val="75000"/>
                  </a:schemeClr>
                </a:solidFill>
              </a:rPr>
              <a:t>6</a:t>
            </a:r>
            <a:r>
              <a:rPr lang="en-MY" dirty="0" smtClean="0">
                <a:solidFill>
                  <a:schemeClr val="accent1">
                    <a:lumMod val="75000"/>
                  </a:schemeClr>
                </a:solidFill>
              </a:rPr>
              <a:t>. Paul Visited by Stephanas, Fortunatus, and Achaicus, 1 </a:t>
            </a:r>
            <a:r>
              <a:rPr lang="en-MY" dirty="0" err="1" smtClean="0">
                <a:solidFill>
                  <a:schemeClr val="accent1">
                    <a:lumMod val="75000"/>
                  </a:schemeClr>
                </a:solidFill>
              </a:rPr>
              <a:t>Cor</a:t>
            </a:r>
            <a:r>
              <a:rPr lang="en-MY" dirty="0" smtClean="0">
                <a:solidFill>
                  <a:schemeClr val="accent1">
                    <a:lumMod val="75000"/>
                  </a:schemeClr>
                </a:solidFill>
              </a:rPr>
              <a:t> 16:17 </a:t>
            </a:r>
            <a:endParaRPr lang="en-US" dirty="0">
              <a:solidFill>
                <a:schemeClr val="accent1">
                  <a:lumMod val="75000"/>
                </a:schemeClr>
              </a:solidFill>
            </a:endParaRPr>
          </a:p>
        </p:txBody>
      </p:sp>
      <p:sp>
        <p:nvSpPr>
          <p:cNvPr id="11" name="TextBox 10"/>
          <p:cNvSpPr txBox="1"/>
          <p:nvPr/>
        </p:nvSpPr>
        <p:spPr>
          <a:xfrm>
            <a:off x="609600" y="2971800"/>
            <a:ext cx="7620000" cy="369332"/>
          </a:xfrm>
          <a:prstGeom prst="rect">
            <a:avLst/>
          </a:prstGeom>
          <a:noFill/>
        </p:spPr>
        <p:txBody>
          <a:bodyPr wrap="square" rtlCol="0">
            <a:spAutoFit/>
          </a:bodyPr>
          <a:lstStyle/>
          <a:p>
            <a:r>
              <a:rPr lang="en-MY" dirty="0" smtClean="0">
                <a:solidFill>
                  <a:schemeClr val="accent1">
                    <a:lumMod val="75000"/>
                  </a:schemeClr>
                </a:solidFill>
              </a:rPr>
              <a:t>7. Paul Hears of Divisions from Chloe’s Family, 1 </a:t>
            </a:r>
            <a:r>
              <a:rPr lang="en-MY" dirty="0" err="1" smtClean="0">
                <a:solidFill>
                  <a:schemeClr val="accent1">
                    <a:lumMod val="75000"/>
                  </a:schemeClr>
                </a:solidFill>
              </a:rPr>
              <a:t>Cor</a:t>
            </a:r>
            <a:r>
              <a:rPr lang="en-MY" dirty="0" smtClean="0">
                <a:solidFill>
                  <a:schemeClr val="accent1">
                    <a:lumMod val="75000"/>
                  </a:schemeClr>
                </a:solidFill>
              </a:rPr>
              <a:t> 1:11</a:t>
            </a:r>
            <a:endParaRPr lang="en-US" dirty="0">
              <a:solidFill>
                <a:schemeClr val="accent1">
                  <a:lumMod val="75000"/>
                </a:schemeClr>
              </a:solidFill>
            </a:endParaRPr>
          </a:p>
        </p:txBody>
      </p:sp>
      <p:sp>
        <p:nvSpPr>
          <p:cNvPr id="12" name="TextBox 11"/>
          <p:cNvSpPr txBox="1"/>
          <p:nvPr/>
        </p:nvSpPr>
        <p:spPr>
          <a:xfrm>
            <a:off x="609600" y="3288268"/>
            <a:ext cx="7620000" cy="369332"/>
          </a:xfrm>
          <a:prstGeom prst="rect">
            <a:avLst/>
          </a:prstGeom>
          <a:noFill/>
        </p:spPr>
        <p:txBody>
          <a:bodyPr wrap="square" rtlCol="0">
            <a:spAutoFit/>
          </a:bodyPr>
          <a:lstStyle/>
          <a:p>
            <a:r>
              <a:rPr lang="en-MY" dirty="0">
                <a:solidFill>
                  <a:schemeClr val="accent1">
                    <a:lumMod val="75000"/>
                  </a:schemeClr>
                </a:solidFill>
              </a:rPr>
              <a:t>8</a:t>
            </a:r>
            <a:r>
              <a:rPr lang="en-MY" dirty="0" smtClean="0">
                <a:solidFill>
                  <a:schemeClr val="accent1">
                    <a:lumMod val="75000"/>
                  </a:schemeClr>
                </a:solidFill>
              </a:rPr>
              <a:t>. Paul Receives Letter from the Church in Corinth, 1 </a:t>
            </a:r>
            <a:r>
              <a:rPr lang="en-MY" dirty="0" err="1" smtClean="0">
                <a:solidFill>
                  <a:schemeClr val="accent1">
                    <a:lumMod val="75000"/>
                  </a:schemeClr>
                </a:solidFill>
              </a:rPr>
              <a:t>Cor</a:t>
            </a:r>
            <a:r>
              <a:rPr lang="en-MY" dirty="0" smtClean="0">
                <a:solidFill>
                  <a:schemeClr val="accent1">
                    <a:lumMod val="75000"/>
                  </a:schemeClr>
                </a:solidFill>
              </a:rPr>
              <a:t> 7-14</a:t>
            </a:r>
            <a:endParaRPr lang="en-US" dirty="0">
              <a:solidFill>
                <a:schemeClr val="accent1">
                  <a:lumMod val="75000"/>
                </a:schemeClr>
              </a:solidFill>
            </a:endParaRPr>
          </a:p>
        </p:txBody>
      </p:sp>
      <p:sp>
        <p:nvSpPr>
          <p:cNvPr id="13" name="TextBox 12"/>
          <p:cNvSpPr txBox="1"/>
          <p:nvPr/>
        </p:nvSpPr>
        <p:spPr>
          <a:xfrm>
            <a:off x="609600" y="3593068"/>
            <a:ext cx="7620000" cy="369332"/>
          </a:xfrm>
          <a:prstGeom prst="rect">
            <a:avLst/>
          </a:prstGeom>
          <a:noFill/>
        </p:spPr>
        <p:txBody>
          <a:bodyPr wrap="square" rtlCol="0">
            <a:spAutoFit/>
          </a:bodyPr>
          <a:lstStyle/>
          <a:p>
            <a:r>
              <a:rPr lang="en-MY" dirty="0" smtClean="0">
                <a:solidFill>
                  <a:schemeClr val="accent1">
                    <a:lumMod val="75000"/>
                  </a:schemeClr>
                </a:solidFill>
              </a:rPr>
              <a:t>9. Paul Writes 1 Corinthians  (?)</a:t>
            </a:r>
            <a:endParaRPr lang="en-US" dirty="0">
              <a:solidFill>
                <a:schemeClr val="accent1">
                  <a:lumMod val="75000"/>
                </a:schemeClr>
              </a:solidFill>
            </a:endParaRPr>
          </a:p>
        </p:txBody>
      </p:sp>
      <p:sp>
        <p:nvSpPr>
          <p:cNvPr id="14" name="TextBox 13"/>
          <p:cNvSpPr txBox="1"/>
          <p:nvPr/>
        </p:nvSpPr>
        <p:spPr>
          <a:xfrm>
            <a:off x="533400" y="3897868"/>
            <a:ext cx="7620000" cy="369332"/>
          </a:xfrm>
          <a:prstGeom prst="rect">
            <a:avLst/>
          </a:prstGeom>
          <a:noFill/>
        </p:spPr>
        <p:txBody>
          <a:bodyPr wrap="square" rtlCol="0">
            <a:spAutoFit/>
          </a:bodyPr>
          <a:lstStyle/>
          <a:p>
            <a:r>
              <a:rPr lang="en-MY" dirty="0" smtClean="0">
                <a:solidFill>
                  <a:schemeClr val="accent1">
                    <a:lumMod val="75000"/>
                  </a:schemeClr>
                </a:solidFill>
              </a:rPr>
              <a:t>10. Paul Writes “a Sorrowful Letter,” 2 </a:t>
            </a:r>
            <a:r>
              <a:rPr lang="en-MY" dirty="0" err="1" smtClean="0">
                <a:solidFill>
                  <a:schemeClr val="accent1">
                    <a:lumMod val="75000"/>
                  </a:schemeClr>
                </a:solidFill>
              </a:rPr>
              <a:t>Cor</a:t>
            </a:r>
            <a:r>
              <a:rPr lang="en-MY" dirty="0">
                <a:solidFill>
                  <a:schemeClr val="accent1">
                    <a:lumMod val="75000"/>
                  </a:schemeClr>
                </a:solidFill>
              </a:rPr>
              <a:t> </a:t>
            </a:r>
            <a:r>
              <a:rPr lang="en-MY" dirty="0" smtClean="0">
                <a:solidFill>
                  <a:schemeClr val="accent1">
                    <a:lumMod val="75000"/>
                  </a:schemeClr>
                </a:solidFill>
              </a:rPr>
              <a:t>7:8</a:t>
            </a:r>
            <a:endParaRPr lang="en-US" dirty="0">
              <a:solidFill>
                <a:schemeClr val="accent1">
                  <a:lumMod val="75000"/>
                </a:schemeClr>
              </a:solidFill>
            </a:endParaRPr>
          </a:p>
        </p:txBody>
      </p:sp>
      <p:sp>
        <p:nvSpPr>
          <p:cNvPr id="15" name="TextBox 14"/>
          <p:cNvSpPr txBox="1"/>
          <p:nvPr/>
        </p:nvSpPr>
        <p:spPr>
          <a:xfrm>
            <a:off x="533400" y="4202668"/>
            <a:ext cx="7620000" cy="369332"/>
          </a:xfrm>
          <a:prstGeom prst="rect">
            <a:avLst/>
          </a:prstGeom>
          <a:noFill/>
        </p:spPr>
        <p:txBody>
          <a:bodyPr wrap="square" rtlCol="0">
            <a:spAutoFit/>
          </a:bodyPr>
          <a:lstStyle/>
          <a:p>
            <a:r>
              <a:rPr lang="en-MY" dirty="0" smtClean="0">
                <a:solidFill>
                  <a:schemeClr val="accent1">
                    <a:lumMod val="75000"/>
                  </a:schemeClr>
                </a:solidFill>
              </a:rPr>
              <a:t>11. Paul Writes 2 Corinthians (?)</a:t>
            </a:r>
            <a:endParaRPr lang="en-US" dirty="0">
              <a:solidFill>
                <a:schemeClr val="accent1">
                  <a:lumMod val="75000"/>
                </a:schemeClr>
              </a:solidFill>
            </a:endParaRPr>
          </a:p>
        </p:txBody>
      </p:sp>
    </p:spTree>
    <p:extLst>
      <p:ext uri="{BB962C8B-B14F-4D97-AF65-F5344CB8AC3E}">
        <p14:creationId xmlns:p14="http://schemas.microsoft.com/office/powerpoint/2010/main" val="222757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1.48148E-6 L -0.05295 -0.18704 " pathEditMode="relative" rAng="0" ptsTypes="AA">
                                      <p:cBhvr>
                                        <p:cTn id="6" dur="2000" fill="hold"/>
                                        <p:tgtEl>
                                          <p:spTgt spid="5"/>
                                        </p:tgtEl>
                                        <p:attrNameLst>
                                          <p:attrName>ppt_x</p:attrName>
                                          <p:attrName>ppt_y</p:attrName>
                                        </p:attrNameLst>
                                      </p:cBhvr>
                                      <p:rCtr x="-2656" y="-9352"/>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xit" presetSubtype="0" fill="hold" grpId="1"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07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CH\Documents\Alberith20\ddt\maps\old\gree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4947"/>
            <a:ext cx="7848599" cy="626266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733800" y="3429000"/>
            <a:ext cx="990600" cy="609600"/>
          </a:xfrm>
          <a:prstGeom prst="rect">
            <a:avLst/>
          </a:prstGeom>
          <a:noFill/>
          <a:effectLst>
            <a:outerShdw blurRad="50800" dist="25400" dir="5400000" sx="3000" sy="3000" algn="ctr" rotWithShape="0">
              <a:schemeClr val="bg1">
                <a:lumMod val="8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93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CH\Documents\maps-new\corinth.f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838200"/>
            <a:ext cx="8006239" cy="5334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69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7467600" cy="646331"/>
          </a:xfrm>
          <a:prstGeom prst="rect">
            <a:avLst/>
          </a:prstGeom>
        </p:spPr>
        <p:txBody>
          <a:bodyPr wrap="square">
            <a:spAutoFit/>
          </a:bodyPr>
          <a:lstStyle/>
          <a:p>
            <a:pPr lvl="0"/>
            <a:r>
              <a:rPr lang="en-US" sz="3600" b="1" spc="150" dirty="0">
                <a:ln w="11430"/>
                <a:solidFill>
                  <a:schemeClr val="accent1">
                    <a:lumMod val="75000"/>
                  </a:schemeClr>
                </a:solidFill>
                <a:effectLst>
                  <a:outerShdw blurRad="25400" algn="tl" rotWithShape="0">
                    <a:srgbClr val="000000">
                      <a:alpha val="43000"/>
                    </a:srgbClr>
                  </a:outerShdw>
                </a:effectLst>
              </a:rPr>
              <a:t>Paul &amp; the Church in Corinth</a:t>
            </a:r>
          </a:p>
        </p:txBody>
      </p:sp>
      <p:sp>
        <p:nvSpPr>
          <p:cNvPr id="5" name="TextBox 4"/>
          <p:cNvSpPr txBox="1"/>
          <p:nvPr/>
        </p:nvSpPr>
        <p:spPr>
          <a:xfrm>
            <a:off x="838200" y="2743200"/>
            <a:ext cx="7620000" cy="584775"/>
          </a:xfrm>
          <a:prstGeom prst="rect">
            <a:avLst/>
          </a:prstGeom>
          <a:noFill/>
        </p:spPr>
        <p:txBody>
          <a:bodyPr wrap="square" rtlCol="0">
            <a:spAutoFit/>
          </a:bodyPr>
          <a:lstStyle/>
          <a:p>
            <a:r>
              <a:rPr lang="en-MY" sz="3200" b="1" dirty="0" smtClean="0">
                <a:solidFill>
                  <a:schemeClr val="accent1">
                    <a:lumMod val="75000"/>
                  </a:schemeClr>
                </a:solidFill>
              </a:rPr>
              <a:t>1. Paul’s First Visit to Corinth, Acts 18:1-18</a:t>
            </a:r>
            <a:endParaRPr lang="en-US" sz="3200" b="1" dirty="0">
              <a:solidFill>
                <a:schemeClr val="accent1">
                  <a:lumMod val="75000"/>
                </a:schemeClr>
              </a:solidFill>
            </a:endParaRPr>
          </a:p>
        </p:txBody>
      </p:sp>
      <p:sp>
        <p:nvSpPr>
          <p:cNvPr id="17" name="TextBox 16"/>
          <p:cNvSpPr txBox="1"/>
          <p:nvPr/>
        </p:nvSpPr>
        <p:spPr>
          <a:xfrm>
            <a:off x="609600" y="1154668"/>
            <a:ext cx="7620000" cy="369332"/>
          </a:xfrm>
          <a:prstGeom prst="rect">
            <a:avLst/>
          </a:prstGeom>
          <a:noFill/>
        </p:spPr>
        <p:txBody>
          <a:bodyPr wrap="square" rtlCol="0">
            <a:spAutoFit/>
          </a:bodyPr>
          <a:lstStyle/>
          <a:p>
            <a:r>
              <a:rPr lang="en-MY" dirty="0" smtClean="0">
                <a:solidFill>
                  <a:schemeClr val="accent1">
                    <a:lumMod val="75000"/>
                  </a:schemeClr>
                </a:solidFill>
              </a:rPr>
              <a:t>1. Paul’s First Visit to Corinth, Acts 18:1-18</a:t>
            </a:r>
            <a:endParaRPr lang="en-US" dirty="0">
              <a:solidFill>
                <a:schemeClr val="accent1">
                  <a:lumMod val="75000"/>
                </a:schemeClr>
              </a:solidFill>
            </a:endParaRPr>
          </a:p>
        </p:txBody>
      </p:sp>
    </p:spTree>
    <p:extLst>
      <p:ext uri="{BB962C8B-B14F-4D97-AF65-F5344CB8AC3E}">
        <p14:creationId xmlns:p14="http://schemas.microsoft.com/office/powerpoint/2010/main" val="116560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3.33333E-6 -2.59259E-6 L -0.04166 -0.24259 " pathEditMode="relative" rAng="0" ptsTypes="AA">
                                      <p:cBhvr>
                                        <p:cTn id="11" dur="2000" fill="hold"/>
                                        <p:tgtEl>
                                          <p:spTgt spid="5"/>
                                        </p:tgtEl>
                                        <p:attrNameLst>
                                          <p:attrName>ppt_x</p:attrName>
                                          <p:attrName>ppt_y</p:attrName>
                                        </p:attrNameLst>
                                      </p:cBhvr>
                                      <p:rCtr x="-2083" y="-12130"/>
                                    </p:animMotion>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xit" presetSubtype="0" fill="hold" grpId="2"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7467600" cy="646331"/>
          </a:xfrm>
          <a:prstGeom prst="rect">
            <a:avLst/>
          </a:prstGeom>
        </p:spPr>
        <p:txBody>
          <a:bodyPr wrap="square">
            <a:spAutoFit/>
          </a:bodyPr>
          <a:lstStyle/>
          <a:p>
            <a:pPr lvl="0"/>
            <a:r>
              <a:rPr lang="en-US" sz="3600" b="1" spc="150" dirty="0">
                <a:ln w="11430"/>
                <a:solidFill>
                  <a:schemeClr val="accent1">
                    <a:lumMod val="75000"/>
                  </a:schemeClr>
                </a:solidFill>
                <a:effectLst>
                  <a:outerShdw blurRad="25400" algn="tl" rotWithShape="0">
                    <a:srgbClr val="000000">
                      <a:alpha val="43000"/>
                    </a:srgbClr>
                  </a:outerShdw>
                </a:effectLst>
              </a:rPr>
              <a:t>Paul &amp; the Church in Corinth</a:t>
            </a:r>
          </a:p>
        </p:txBody>
      </p:sp>
      <p:sp>
        <p:nvSpPr>
          <p:cNvPr id="5" name="TextBox 4"/>
          <p:cNvSpPr txBox="1"/>
          <p:nvPr/>
        </p:nvSpPr>
        <p:spPr>
          <a:xfrm>
            <a:off x="838200" y="2743200"/>
            <a:ext cx="7620000" cy="584775"/>
          </a:xfrm>
          <a:prstGeom prst="rect">
            <a:avLst/>
          </a:prstGeom>
          <a:noFill/>
        </p:spPr>
        <p:txBody>
          <a:bodyPr wrap="square" rtlCol="0">
            <a:spAutoFit/>
          </a:bodyPr>
          <a:lstStyle/>
          <a:p>
            <a:r>
              <a:rPr lang="en-MY" sz="3200" b="1" dirty="0" smtClean="0">
                <a:solidFill>
                  <a:schemeClr val="accent1">
                    <a:lumMod val="75000"/>
                  </a:schemeClr>
                </a:solidFill>
              </a:rPr>
              <a:t>Apollos Goes to Corinth, Acts 18:27-28</a:t>
            </a:r>
            <a:endParaRPr lang="en-US" sz="3200" b="1" dirty="0">
              <a:solidFill>
                <a:schemeClr val="accent1">
                  <a:lumMod val="75000"/>
                </a:schemeClr>
              </a:solidFill>
            </a:endParaRPr>
          </a:p>
        </p:txBody>
      </p:sp>
      <p:sp>
        <p:nvSpPr>
          <p:cNvPr id="17" name="TextBox 16"/>
          <p:cNvSpPr txBox="1"/>
          <p:nvPr/>
        </p:nvSpPr>
        <p:spPr>
          <a:xfrm>
            <a:off x="609600" y="1154668"/>
            <a:ext cx="7620000" cy="369332"/>
          </a:xfrm>
          <a:prstGeom prst="rect">
            <a:avLst/>
          </a:prstGeom>
          <a:noFill/>
        </p:spPr>
        <p:txBody>
          <a:bodyPr wrap="square" rtlCol="0">
            <a:spAutoFit/>
          </a:bodyPr>
          <a:lstStyle/>
          <a:p>
            <a:r>
              <a:rPr lang="en-MY" dirty="0" smtClean="0">
                <a:solidFill>
                  <a:schemeClr val="accent1">
                    <a:lumMod val="75000"/>
                  </a:schemeClr>
                </a:solidFill>
              </a:rPr>
              <a:t>1. Paul’s First Visit to Corinth, Acts 18:1-18</a:t>
            </a:r>
            <a:endParaRPr lang="en-US" dirty="0">
              <a:solidFill>
                <a:schemeClr val="accent1">
                  <a:lumMod val="75000"/>
                </a:schemeClr>
              </a:solidFill>
            </a:endParaRPr>
          </a:p>
        </p:txBody>
      </p:sp>
      <p:sp>
        <p:nvSpPr>
          <p:cNvPr id="6" name="TextBox 5"/>
          <p:cNvSpPr txBox="1"/>
          <p:nvPr/>
        </p:nvSpPr>
        <p:spPr>
          <a:xfrm>
            <a:off x="609600" y="1459468"/>
            <a:ext cx="7620000" cy="369332"/>
          </a:xfrm>
          <a:prstGeom prst="rect">
            <a:avLst/>
          </a:prstGeom>
          <a:noFill/>
        </p:spPr>
        <p:txBody>
          <a:bodyPr wrap="square" rtlCol="0">
            <a:spAutoFit/>
          </a:bodyPr>
          <a:lstStyle/>
          <a:p>
            <a:r>
              <a:rPr lang="en-MY" dirty="0" smtClean="0">
                <a:solidFill>
                  <a:schemeClr val="accent1">
                    <a:lumMod val="75000"/>
                  </a:schemeClr>
                </a:solidFill>
              </a:rPr>
              <a:t>2. Apollos Goes to Corinth, Acts 18:27-28</a:t>
            </a:r>
            <a:endParaRPr lang="en-US" dirty="0">
              <a:solidFill>
                <a:schemeClr val="accent1">
                  <a:lumMod val="75000"/>
                </a:schemeClr>
              </a:solidFill>
            </a:endParaRPr>
          </a:p>
        </p:txBody>
      </p:sp>
    </p:spTree>
    <p:extLst>
      <p:ext uri="{BB962C8B-B14F-4D97-AF65-F5344CB8AC3E}">
        <p14:creationId xmlns:p14="http://schemas.microsoft.com/office/powerpoint/2010/main" val="395059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3.33333E-6 -2.59259E-6 L -0.03333 -0.19815 " pathEditMode="relative" rAng="0" ptsTypes="AA">
                                      <p:cBhvr>
                                        <p:cTn id="6" dur="2000" fill="hold"/>
                                        <p:tgtEl>
                                          <p:spTgt spid="5"/>
                                        </p:tgtEl>
                                        <p:attrNameLst>
                                          <p:attrName>ppt_x</p:attrName>
                                          <p:attrName>ppt_y</p:attrName>
                                        </p:attrNameLst>
                                      </p:cBhvr>
                                      <p:rCtr x="-1667" y="-9907"/>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xit" presetSubtype="0" fill="hold" grpId="2"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7467600" cy="646331"/>
          </a:xfrm>
          <a:prstGeom prst="rect">
            <a:avLst/>
          </a:prstGeom>
        </p:spPr>
        <p:txBody>
          <a:bodyPr wrap="square">
            <a:spAutoFit/>
          </a:bodyPr>
          <a:lstStyle/>
          <a:p>
            <a:pPr lvl="0"/>
            <a:r>
              <a:rPr lang="en-US" sz="3600" b="1" spc="150" dirty="0">
                <a:ln w="11430"/>
                <a:solidFill>
                  <a:schemeClr val="accent1">
                    <a:lumMod val="75000"/>
                  </a:schemeClr>
                </a:solidFill>
                <a:effectLst>
                  <a:outerShdw blurRad="25400" algn="tl" rotWithShape="0">
                    <a:srgbClr val="000000">
                      <a:alpha val="43000"/>
                    </a:srgbClr>
                  </a:outerShdw>
                </a:effectLst>
              </a:rPr>
              <a:t>Paul &amp; the Church in Corinth</a:t>
            </a:r>
          </a:p>
        </p:txBody>
      </p:sp>
      <p:sp>
        <p:nvSpPr>
          <p:cNvPr id="5" name="TextBox 4"/>
          <p:cNvSpPr txBox="1"/>
          <p:nvPr/>
        </p:nvSpPr>
        <p:spPr>
          <a:xfrm>
            <a:off x="838200" y="2743200"/>
            <a:ext cx="7620000" cy="584775"/>
          </a:xfrm>
          <a:prstGeom prst="rect">
            <a:avLst/>
          </a:prstGeom>
          <a:noFill/>
        </p:spPr>
        <p:txBody>
          <a:bodyPr wrap="square" rtlCol="0">
            <a:spAutoFit/>
          </a:bodyPr>
          <a:lstStyle/>
          <a:p>
            <a:r>
              <a:rPr lang="en-MY" sz="3200" b="1" dirty="0" smtClean="0">
                <a:solidFill>
                  <a:schemeClr val="accent1">
                    <a:lumMod val="75000"/>
                  </a:schemeClr>
                </a:solidFill>
              </a:rPr>
              <a:t>“a painful visit” – 2 </a:t>
            </a:r>
            <a:r>
              <a:rPr lang="en-MY" sz="3200" b="1" dirty="0" err="1" smtClean="0">
                <a:solidFill>
                  <a:schemeClr val="accent1">
                    <a:lumMod val="75000"/>
                  </a:schemeClr>
                </a:solidFill>
              </a:rPr>
              <a:t>Cor</a:t>
            </a:r>
            <a:r>
              <a:rPr lang="en-MY" sz="3200" b="1" dirty="0" smtClean="0">
                <a:solidFill>
                  <a:schemeClr val="accent1">
                    <a:lumMod val="75000"/>
                  </a:schemeClr>
                </a:solidFill>
              </a:rPr>
              <a:t> 2:1</a:t>
            </a:r>
            <a:endParaRPr lang="en-US" sz="3200" b="1" dirty="0">
              <a:solidFill>
                <a:schemeClr val="accent1">
                  <a:lumMod val="75000"/>
                </a:schemeClr>
              </a:solidFill>
            </a:endParaRPr>
          </a:p>
        </p:txBody>
      </p:sp>
      <p:sp>
        <p:nvSpPr>
          <p:cNvPr id="17" name="TextBox 16"/>
          <p:cNvSpPr txBox="1"/>
          <p:nvPr/>
        </p:nvSpPr>
        <p:spPr>
          <a:xfrm>
            <a:off x="609600" y="1154668"/>
            <a:ext cx="7620000" cy="369332"/>
          </a:xfrm>
          <a:prstGeom prst="rect">
            <a:avLst/>
          </a:prstGeom>
          <a:noFill/>
        </p:spPr>
        <p:txBody>
          <a:bodyPr wrap="square" rtlCol="0">
            <a:spAutoFit/>
          </a:bodyPr>
          <a:lstStyle/>
          <a:p>
            <a:r>
              <a:rPr lang="en-MY" dirty="0" smtClean="0">
                <a:solidFill>
                  <a:schemeClr val="accent1">
                    <a:lumMod val="75000"/>
                  </a:schemeClr>
                </a:solidFill>
              </a:rPr>
              <a:t>1. Paul’s First Visit to Corinth, Acts 18:1-18</a:t>
            </a:r>
            <a:endParaRPr lang="en-US" dirty="0">
              <a:solidFill>
                <a:schemeClr val="accent1">
                  <a:lumMod val="75000"/>
                </a:schemeClr>
              </a:solidFill>
            </a:endParaRPr>
          </a:p>
        </p:txBody>
      </p:sp>
      <p:sp>
        <p:nvSpPr>
          <p:cNvPr id="6" name="TextBox 5"/>
          <p:cNvSpPr txBox="1"/>
          <p:nvPr/>
        </p:nvSpPr>
        <p:spPr>
          <a:xfrm>
            <a:off x="609600" y="1459468"/>
            <a:ext cx="7620000" cy="369332"/>
          </a:xfrm>
          <a:prstGeom prst="rect">
            <a:avLst/>
          </a:prstGeom>
          <a:noFill/>
        </p:spPr>
        <p:txBody>
          <a:bodyPr wrap="square" rtlCol="0">
            <a:spAutoFit/>
          </a:bodyPr>
          <a:lstStyle/>
          <a:p>
            <a:r>
              <a:rPr lang="en-MY" dirty="0" smtClean="0">
                <a:solidFill>
                  <a:schemeClr val="accent1">
                    <a:lumMod val="75000"/>
                  </a:schemeClr>
                </a:solidFill>
              </a:rPr>
              <a:t>2. Apollos Goes to Corinth, Acts 18:27-28</a:t>
            </a:r>
            <a:endParaRPr lang="en-US" dirty="0">
              <a:solidFill>
                <a:schemeClr val="accent1">
                  <a:lumMod val="75000"/>
                </a:schemeClr>
              </a:solidFill>
            </a:endParaRPr>
          </a:p>
        </p:txBody>
      </p:sp>
      <p:sp>
        <p:nvSpPr>
          <p:cNvPr id="7" name="TextBox 6"/>
          <p:cNvSpPr txBox="1"/>
          <p:nvPr/>
        </p:nvSpPr>
        <p:spPr>
          <a:xfrm>
            <a:off x="609600" y="1764268"/>
            <a:ext cx="7620000" cy="369332"/>
          </a:xfrm>
          <a:prstGeom prst="rect">
            <a:avLst/>
          </a:prstGeom>
          <a:noFill/>
        </p:spPr>
        <p:txBody>
          <a:bodyPr wrap="square" rtlCol="0">
            <a:spAutoFit/>
          </a:bodyPr>
          <a:lstStyle/>
          <a:p>
            <a:r>
              <a:rPr lang="en-MY" dirty="0">
                <a:solidFill>
                  <a:schemeClr val="accent1">
                    <a:lumMod val="75000"/>
                  </a:schemeClr>
                </a:solidFill>
              </a:rPr>
              <a:t>3</a:t>
            </a:r>
            <a:r>
              <a:rPr lang="en-MY" dirty="0" smtClean="0">
                <a:solidFill>
                  <a:schemeClr val="accent1">
                    <a:lumMod val="75000"/>
                  </a:schemeClr>
                </a:solidFill>
              </a:rPr>
              <a:t>. Paul’s Two Possible Other Visits to Corinth, 2 </a:t>
            </a:r>
            <a:r>
              <a:rPr lang="en-MY" dirty="0" err="1" smtClean="0">
                <a:solidFill>
                  <a:schemeClr val="accent1">
                    <a:lumMod val="75000"/>
                  </a:schemeClr>
                </a:solidFill>
              </a:rPr>
              <a:t>Cor</a:t>
            </a:r>
            <a:r>
              <a:rPr lang="en-MY" dirty="0" smtClean="0">
                <a:solidFill>
                  <a:schemeClr val="accent1">
                    <a:lumMod val="75000"/>
                  </a:schemeClr>
                </a:solidFill>
              </a:rPr>
              <a:t> 2:1; 12:14 </a:t>
            </a:r>
            <a:endParaRPr lang="en-US" dirty="0">
              <a:solidFill>
                <a:schemeClr val="accent1">
                  <a:lumMod val="75000"/>
                </a:schemeClr>
              </a:solidFill>
            </a:endParaRPr>
          </a:p>
        </p:txBody>
      </p:sp>
      <p:sp>
        <p:nvSpPr>
          <p:cNvPr id="8" name="TextBox 7"/>
          <p:cNvSpPr txBox="1"/>
          <p:nvPr/>
        </p:nvSpPr>
        <p:spPr>
          <a:xfrm>
            <a:off x="838200" y="3377625"/>
            <a:ext cx="7620000" cy="584775"/>
          </a:xfrm>
          <a:prstGeom prst="rect">
            <a:avLst/>
          </a:prstGeom>
          <a:noFill/>
        </p:spPr>
        <p:txBody>
          <a:bodyPr wrap="square" rtlCol="0">
            <a:spAutoFit/>
          </a:bodyPr>
          <a:lstStyle/>
          <a:p>
            <a:r>
              <a:rPr lang="en-MY" sz="3200" b="1" dirty="0" smtClean="0">
                <a:solidFill>
                  <a:schemeClr val="accent1">
                    <a:lumMod val="75000"/>
                  </a:schemeClr>
                </a:solidFill>
              </a:rPr>
              <a:t>“a third visit” – 2 </a:t>
            </a:r>
            <a:r>
              <a:rPr lang="en-MY" sz="3200" b="1" dirty="0" err="1" smtClean="0">
                <a:solidFill>
                  <a:schemeClr val="accent1">
                    <a:lumMod val="75000"/>
                  </a:schemeClr>
                </a:solidFill>
              </a:rPr>
              <a:t>Cor</a:t>
            </a:r>
            <a:r>
              <a:rPr lang="en-MY" sz="3200" b="1" dirty="0" smtClean="0">
                <a:solidFill>
                  <a:schemeClr val="accent1">
                    <a:lumMod val="75000"/>
                  </a:schemeClr>
                </a:solidFill>
              </a:rPr>
              <a:t> 12:14</a:t>
            </a:r>
            <a:endParaRPr lang="en-US" sz="3200" b="1" dirty="0">
              <a:solidFill>
                <a:schemeClr val="accent1">
                  <a:lumMod val="75000"/>
                </a:schemeClr>
              </a:solidFill>
            </a:endParaRPr>
          </a:p>
        </p:txBody>
      </p:sp>
    </p:spTree>
    <p:extLst>
      <p:ext uri="{BB962C8B-B14F-4D97-AF65-F5344CB8AC3E}">
        <p14:creationId xmlns:p14="http://schemas.microsoft.com/office/powerpoint/2010/main" val="326191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33333E-6 -2.59259E-6 L -0.01666 -0.17592 " pathEditMode="relative" rAng="0" ptsTypes="AA">
                                      <p:cBhvr>
                                        <p:cTn id="11" dur="2000" fill="hold"/>
                                        <p:tgtEl>
                                          <p:spTgt spid="5"/>
                                        </p:tgtEl>
                                        <p:attrNameLst>
                                          <p:attrName>ppt_x</p:attrName>
                                          <p:attrName>ppt_y</p:attrName>
                                        </p:attrNameLst>
                                      </p:cBhvr>
                                      <p:rCtr x="-833" y="-8796"/>
                                    </p:animMotion>
                                  </p:childTnLst>
                                </p:cTn>
                              </p:par>
                              <p:par>
                                <p:cTn id="12" presetID="42" presetClass="path" presetSubtype="0" accel="50000" decel="50000" fill="hold" grpId="1" nodeType="withEffect">
                                  <p:stCondLst>
                                    <p:cond delay="0"/>
                                  </p:stCondLst>
                                  <p:childTnLst>
                                    <p:animMotion origin="layout" path="M -3.33333E-6 4.81481E-6 L -0.03333 -0.26852 " pathEditMode="relative" rAng="0" ptsTypes="AA">
                                      <p:cBhvr>
                                        <p:cTn id="13" dur="2000" fill="hold"/>
                                        <p:tgtEl>
                                          <p:spTgt spid="8"/>
                                        </p:tgtEl>
                                        <p:attrNameLst>
                                          <p:attrName>ppt_x</p:attrName>
                                          <p:attrName>ppt_y</p:attrName>
                                        </p:attrNameLst>
                                      </p:cBhvr>
                                      <p:rCtr x="-1667" y="-13426"/>
                                    </p:animMotion>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xit" presetSubtype="0" fill="hold" grpId="2"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8" grpId="0"/>
      <p:bldP spid="8" grpId="1"/>
      <p:bldP spid="8"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7467600" cy="646331"/>
          </a:xfrm>
          <a:prstGeom prst="rect">
            <a:avLst/>
          </a:prstGeom>
        </p:spPr>
        <p:txBody>
          <a:bodyPr wrap="square">
            <a:spAutoFit/>
          </a:bodyPr>
          <a:lstStyle/>
          <a:p>
            <a:pPr lvl="0"/>
            <a:r>
              <a:rPr lang="en-US" sz="3600" b="1" spc="150" dirty="0">
                <a:ln w="11430"/>
                <a:solidFill>
                  <a:schemeClr val="accent1">
                    <a:lumMod val="75000"/>
                  </a:schemeClr>
                </a:solidFill>
                <a:effectLst>
                  <a:outerShdw blurRad="25400" algn="tl" rotWithShape="0">
                    <a:srgbClr val="000000">
                      <a:alpha val="43000"/>
                    </a:srgbClr>
                  </a:outerShdw>
                </a:effectLst>
              </a:rPr>
              <a:t>Paul &amp; the Church in Corinth</a:t>
            </a:r>
          </a:p>
        </p:txBody>
      </p:sp>
      <p:sp>
        <p:nvSpPr>
          <p:cNvPr id="5" name="TextBox 4"/>
          <p:cNvSpPr txBox="1"/>
          <p:nvPr/>
        </p:nvSpPr>
        <p:spPr>
          <a:xfrm>
            <a:off x="838200" y="2743200"/>
            <a:ext cx="7620000" cy="584775"/>
          </a:xfrm>
          <a:prstGeom prst="rect">
            <a:avLst/>
          </a:prstGeom>
          <a:noFill/>
        </p:spPr>
        <p:txBody>
          <a:bodyPr wrap="square" rtlCol="0">
            <a:spAutoFit/>
          </a:bodyPr>
          <a:lstStyle/>
          <a:p>
            <a:r>
              <a:rPr lang="en-MY" sz="3200" b="1" dirty="0" smtClean="0">
                <a:solidFill>
                  <a:schemeClr val="accent1">
                    <a:lumMod val="75000"/>
                  </a:schemeClr>
                </a:solidFill>
              </a:rPr>
              <a:t>“an earlier letter” – 1 </a:t>
            </a:r>
            <a:r>
              <a:rPr lang="en-MY" sz="3200" b="1" dirty="0" err="1" smtClean="0">
                <a:solidFill>
                  <a:schemeClr val="accent1">
                    <a:lumMod val="75000"/>
                  </a:schemeClr>
                </a:solidFill>
              </a:rPr>
              <a:t>Cor</a:t>
            </a:r>
            <a:r>
              <a:rPr lang="en-MY" sz="3200" b="1" dirty="0" smtClean="0">
                <a:solidFill>
                  <a:schemeClr val="accent1">
                    <a:lumMod val="75000"/>
                  </a:schemeClr>
                </a:solidFill>
              </a:rPr>
              <a:t> 5:9</a:t>
            </a:r>
            <a:endParaRPr lang="en-US" sz="3200" b="1" dirty="0">
              <a:solidFill>
                <a:schemeClr val="accent1">
                  <a:lumMod val="75000"/>
                </a:schemeClr>
              </a:solidFill>
            </a:endParaRPr>
          </a:p>
        </p:txBody>
      </p:sp>
      <p:sp>
        <p:nvSpPr>
          <p:cNvPr id="17" name="TextBox 16"/>
          <p:cNvSpPr txBox="1"/>
          <p:nvPr/>
        </p:nvSpPr>
        <p:spPr>
          <a:xfrm>
            <a:off x="609600" y="1154668"/>
            <a:ext cx="7620000" cy="369332"/>
          </a:xfrm>
          <a:prstGeom prst="rect">
            <a:avLst/>
          </a:prstGeom>
          <a:noFill/>
        </p:spPr>
        <p:txBody>
          <a:bodyPr wrap="square" rtlCol="0">
            <a:spAutoFit/>
          </a:bodyPr>
          <a:lstStyle/>
          <a:p>
            <a:r>
              <a:rPr lang="en-MY" dirty="0" smtClean="0">
                <a:solidFill>
                  <a:schemeClr val="accent1">
                    <a:lumMod val="75000"/>
                  </a:schemeClr>
                </a:solidFill>
              </a:rPr>
              <a:t>1. Paul’s First Visit to Corinth, Acts 18:1-18</a:t>
            </a:r>
            <a:endParaRPr lang="en-US" dirty="0">
              <a:solidFill>
                <a:schemeClr val="accent1">
                  <a:lumMod val="75000"/>
                </a:schemeClr>
              </a:solidFill>
            </a:endParaRPr>
          </a:p>
        </p:txBody>
      </p:sp>
      <p:sp>
        <p:nvSpPr>
          <p:cNvPr id="6" name="TextBox 5"/>
          <p:cNvSpPr txBox="1"/>
          <p:nvPr/>
        </p:nvSpPr>
        <p:spPr>
          <a:xfrm>
            <a:off x="609600" y="1459468"/>
            <a:ext cx="7620000" cy="369332"/>
          </a:xfrm>
          <a:prstGeom prst="rect">
            <a:avLst/>
          </a:prstGeom>
          <a:noFill/>
        </p:spPr>
        <p:txBody>
          <a:bodyPr wrap="square" rtlCol="0">
            <a:spAutoFit/>
          </a:bodyPr>
          <a:lstStyle/>
          <a:p>
            <a:r>
              <a:rPr lang="en-MY" dirty="0" smtClean="0">
                <a:solidFill>
                  <a:schemeClr val="accent1">
                    <a:lumMod val="75000"/>
                  </a:schemeClr>
                </a:solidFill>
              </a:rPr>
              <a:t>2. Apollos Goes to Corinth, Acts 18:27-28</a:t>
            </a:r>
            <a:endParaRPr lang="en-US" dirty="0">
              <a:solidFill>
                <a:schemeClr val="accent1">
                  <a:lumMod val="75000"/>
                </a:schemeClr>
              </a:solidFill>
            </a:endParaRPr>
          </a:p>
        </p:txBody>
      </p:sp>
      <p:sp>
        <p:nvSpPr>
          <p:cNvPr id="7" name="TextBox 6"/>
          <p:cNvSpPr txBox="1"/>
          <p:nvPr/>
        </p:nvSpPr>
        <p:spPr>
          <a:xfrm>
            <a:off x="609600" y="1764268"/>
            <a:ext cx="6553200" cy="369332"/>
          </a:xfrm>
          <a:prstGeom prst="rect">
            <a:avLst/>
          </a:prstGeom>
          <a:noFill/>
        </p:spPr>
        <p:txBody>
          <a:bodyPr wrap="square" rtlCol="0">
            <a:spAutoFit/>
          </a:bodyPr>
          <a:lstStyle/>
          <a:p>
            <a:r>
              <a:rPr lang="en-MY" dirty="0" smtClean="0">
                <a:solidFill>
                  <a:schemeClr val="accent1">
                    <a:lumMod val="75000"/>
                  </a:schemeClr>
                </a:solidFill>
              </a:rPr>
              <a:t>3. Paul’s Two Possible Other Visits to Corinth, 2 </a:t>
            </a:r>
            <a:r>
              <a:rPr lang="en-MY" dirty="0" err="1" smtClean="0">
                <a:solidFill>
                  <a:schemeClr val="accent1">
                    <a:lumMod val="75000"/>
                  </a:schemeClr>
                </a:solidFill>
              </a:rPr>
              <a:t>Cor</a:t>
            </a:r>
            <a:r>
              <a:rPr lang="en-MY" dirty="0" smtClean="0">
                <a:solidFill>
                  <a:schemeClr val="accent1">
                    <a:lumMod val="75000"/>
                  </a:schemeClr>
                </a:solidFill>
              </a:rPr>
              <a:t> 2:1; 12:14  </a:t>
            </a:r>
            <a:endParaRPr lang="en-US" dirty="0">
              <a:solidFill>
                <a:schemeClr val="accent1">
                  <a:lumMod val="75000"/>
                </a:schemeClr>
              </a:solidFill>
            </a:endParaRPr>
          </a:p>
        </p:txBody>
      </p:sp>
      <p:sp>
        <p:nvSpPr>
          <p:cNvPr id="9" name="TextBox 8"/>
          <p:cNvSpPr txBox="1"/>
          <p:nvPr/>
        </p:nvSpPr>
        <p:spPr>
          <a:xfrm>
            <a:off x="609600" y="2069068"/>
            <a:ext cx="7620000" cy="369332"/>
          </a:xfrm>
          <a:prstGeom prst="rect">
            <a:avLst/>
          </a:prstGeom>
          <a:noFill/>
        </p:spPr>
        <p:txBody>
          <a:bodyPr wrap="square" rtlCol="0">
            <a:spAutoFit/>
          </a:bodyPr>
          <a:lstStyle/>
          <a:p>
            <a:r>
              <a:rPr lang="en-MY" dirty="0" smtClean="0">
                <a:solidFill>
                  <a:schemeClr val="accent1">
                    <a:lumMod val="75000"/>
                  </a:schemeClr>
                </a:solidFill>
              </a:rPr>
              <a:t>4. Paul’s “Earlier Letter,” 1 </a:t>
            </a:r>
            <a:r>
              <a:rPr lang="en-MY" dirty="0" err="1" smtClean="0">
                <a:solidFill>
                  <a:schemeClr val="accent1">
                    <a:lumMod val="75000"/>
                  </a:schemeClr>
                </a:solidFill>
              </a:rPr>
              <a:t>Cor</a:t>
            </a:r>
            <a:r>
              <a:rPr lang="en-MY" dirty="0" smtClean="0">
                <a:solidFill>
                  <a:schemeClr val="accent1">
                    <a:lumMod val="75000"/>
                  </a:schemeClr>
                </a:solidFill>
              </a:rPr>
              <a:t> 5:9 </a:t>
            </a:r>
            <a:endParaRPr lang="en-US" dirty="0">
              <a:solidFill>
                <a:schemeClr val="accent1">
                  <a:lumMod val="75000"/>
                </a:schemeClr>
              </a:solidFill>
            </a:endParaRPr>
          </a:p>
        </p:txBody>
      </p:sp>
    </p:spTree>
    <p:extLst>
      <p:ext uri="{BB962C8B-B14F-4D97-AF65-F5344CB8AC3E}">
        <p14:creationId xmlns:p14="http://schemas.microsoft.com/office/powerpoint/2010/main" val="332593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2.59259E-6 L -0.025 -0.12037 " pathEditMode="relative" rAng="0" ptsTypes="AA">
                                      <p:cBhvr>
                                        <p:cTn id="6" dur="2000" fill="hold"/>
                                        <p:tgtEl>
                                          <p:spTgt spid="5"/>
                                        </p:tgtEl>
                                        <p:attrNameLst>
                                          <p:attrName>ppt_x</p:attrName>
                                          <p:attrName>ppt_y</p:attrName>
                                        </p:attrNameLst>
                                      </p:cBhvr>
                                      <p:rCtr x="-1250" y="-6019"/>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xit" presetSubtype="0" fill="hold" grpId="1"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7467600" cy="646331"/>
          </a:xfrm>
          <a:prstGeom prst="rect">
            <a:avLst/>
          </a:prstGeom>
        </p:spPr>
        <p:txBody>
          <a:bodyPr wrap="square">
            <a:spAutoFit/>
          </a:bodyPr>
          <a:lstStyle/>
          <a:p>
            <a:pPr lvl="0"/>
            <a:r>
              <a:rPr lang="en-US" sz="3600" b="1" spc="150" dirty="0">
                <a:ln w="11430"/>
                <a:solidFill>
                  <a:schemeClr val="accent1">
                    <a:lumMod val="75000"/>
                  </a:schemeClr>
                </a:solidFill>
                <a:effectLst>
                  <a:outerShdw blurRad="25400" algn="tl" rotWithShape="0">
                    <a:srgbClr val="000000">
                      <a:alpha val="43000"/>
                    </a:srgbClr>
                  </a:outerShdw>
                </a:effectLst>
              </a:rPr>
              <a:t>Paul &amp; the Church in Corinth</a:t>
            </a:r>
          </a:p>
        </p:txBody>
      </p:sp>
      <p:sp>
        <p:nvSpPr>
          <p:cNvPr id="5" name="TextBox 4"/>
          <p:cNvSpPr txBox="1"/>
          <p:nvPr/>
        </p:nvSpPr>
        <p:spPr>
          <a:xfrm>
            <a:off x="990600" y="4648200"/>
            <a:ext cx="7620000" cy="584775"/>
          </a:xfrm>
          <a:prstGeom prst="rect">
            <a:avLst/>
          </a:prstGeom>
          <a:noFill/>
        </p:spPr>
        <p:txBody>
          <a:bodyPr wrap="square" rtlCol="0">
            <a:spAutoFit/>
          </a:bodyPr>
          <a:lstStyle/>
          <a:p>
            <a:r>
              <a:rPr lang="en-MY" sz="3200" b="1" dirty="0" smtClean="0">
                <a:solidFill>
                  <a:schemeClr val="accent1">
                    <a:lumMod val="75000"/>
                  </a:schemeClr>
                </a:solidFill>
              </a:rPr>
              <a:t>Paul sends Timothy to Corinth – 1 </a:t>
            </a:r>
            <a:r>
              <a:rPr lang="en-MY" sz="3200" b="1" dirty="0" err="1" smtClean="0">
                <a:solidFill>
                  <a:schemeClr val="accent1">
                    <a:lumMod val="75000"/>
                  </a:schemeClr>
                </a:solidFill>
              </a:rPr>
              <a:t>Cor</a:t>
            </a:r>
            <a:r>
              <a:rPr lang="en-MY" sz="3200" b="1" dirty="0" smtClean="0">
                <a:solidFill>
                  <a:schemeClr val="accent1">
                    <a:lumMod val="75000"/>
                  </a:schemeClr>
                </a:solidFill>
              </a:rPr>
              <a:t> 4:17</a:t>
            </a:r>
            <a:endParaRPr lang="en-US" sz="3200" b="1" dirty="0">
              <a:solidFill>
                <a:schemeClr val="accent1">
                  <a:lumMod val="75000"/>
                </a:schemeClr>
              </a:solidFill>
            </a:endParaRPr>
          </a:p>
        </p:txBody>
      </p:sp>
      <p:sp>
        <p:nvSpPr>
          <p:cNvPr id="17" name="TextBox 16"/>
          <p:cNvSpPr txBox="1"/>
          <p:nvPr/>
        </p:nvSpPr>
        <p:spPr>
          <a:xfrm>
            <a:off x="609600" y="1154668"/>
            <a:ext cx="7620000" cy="369332"/>
          </a:xfrm>
          <a:prstGeom prst="rect">
            <a:avLst/>
          </a:prstGeom>
          <a:noFill/>
        </p:spPr>
        <p:txBody>
          <a:bodyPr wrap="square" rtlCol="0">
            <a:spAutoFit/>
          </a:bodyPr>
          <a:lstStyle/>
          <a:p>
            <a:r>
              <a:rPr lang="en-MY" dirty="0" smtClean="0">
                <a:solidFill>
                  <a:schemeClr val="accent1">
                    <a:lumMod val="75000"/>
                  </a:schemeClr>
                </a:solidFill>
              </a:rPr>
              <a:t>1. Paul’s First Visit to Corinth, Acts 18:1-18</a:t>
            </a:r>
            <a:endParaRPr lang="en-US" dirty="0">
              <a:solidFill>
                <a:schemeClr val="accent1">
                  <a:lumMod val="75000"/>
                </a:schemeClr>
              </a:solidFill>
            </a:endParaRPr>
          </a:p>
        </p:txBody>
      </p:sp>
      <p:sp>
        <p:nvSpPr>
          <p:cNvPr id="6" name="TextBox 5"/>
          <p:cNvSpPr txBox="1"/>
          <p:nvPr/>
        </p:nvSpPr>
        <p:spPr>
          <a:xfrm>
            <a:off x="609600" y="1459468"/>
            <a:ext cx="7620000" cy="369332"/>
          </a:xfrm>
          <a:prstGeom prst="rect">
            <a:avLst/>
          </a:prstGeom>
          <a:noFill/>
        </p:spPr>
        <p:txBody>
          <a:bodyPr wrap="square" rtlCol="0">
            <a:spAutoFit/>
          </a:bodyPr>
          <a:lstStyle/>
          <a:p>
            <a:r>
              <a:rPr lang="en-MY" dirty="0" smtClean="0">
                <a:solidFill>
                  <a:schemeClr val="accent1">
                    <a:lumMod val="75000"/>
                  </a:schemeClr>
                </a:solidFill>
              </a:rPr>
              <a:t>2. Apollos Goes to Corinth, Acts 18:27-28</a:t>
            </a:r>
            <a:endParaRPr lang="en-US" dirty="0">
              <a:solidFill>
                <a:schemeClr val="accent1">
                  <a:lumMod val="75000"/>
                </a:schemeClr>
              </a:solidFill>
            </a:endParaRPr>
          </a:p>
        </p:txBody>
      </p:sp>
      <p:sp>
        <p:nvSpPr>
          <p:cNvPr id="7" name="TextBox 6"/>
          <p:cNvSpPr txBox="1"/>
          <p:nvPr/>
        </p:nvSpPr>
        <p:spPr>
          <a:xfrm>
            <a:off x="609600" y="1764268"/>
            <a:ext cx="6553200" cy="369332"/>
          </a:xfrm>
          <a:prstGeom prst="rect">
            <a:avLst/>
          </a:prstGeom>
          <a:noFill/>
        </p:spPr>
        <p:txBody>
          <a:bodyPr wrap="square" rtlCol="0">
            <a:spAutoFit/>
          </a:bodyPr>
          <a:lstStyle/>
          <a:p>
            <a:r>
              <a:rPr lang="en-MY" dirty="0" smtClean="0">
                <a:solidFill>
                  <a:schemeClr val="accent1">
                    <a:lumMod val="75000"/>
                  </a:schemeClr>
                </a:solidFill>
              </a:rPr>
              <a:t>3. Paul’s Two Possible Other Visits to Corinth, 2 </a:t>
            </a:r>
            <a:r>
              <a:rPr lang="en-MY" dirty="0" err="1" smtClean="0">
                <a:solidFill>
                  <a:schemeClr val="accent1">
                    <a:lumMod val="75000"/>
                  </a:schemeClr>
                </a:solidFill>
              </a:rPr>
              <a:t>Cor</a:t>
            </a:r>
            <a:r>
              <a:rPr lang="en-MY" dirty="0" smtClean="0">
                <a:solidFill>
                  <a:schemeClr val="accent1">
                    <a:lumMod val="75000"/>
                  </a:schemeClr>
                </a:solidFill>
              </a:rPr>
              <a:t> 2:1; 12:14  </a:t>
            </a:r>
            <a:endParaRPr lang="en-US" dirty="0">
              <a:solidFill>
                <a:schemeClr val="accent1">
                  <a:lumMod val="75000"/>
                </a:schemeClr>
              </a:solidFill>
            </a:endParaRPr>
          </a:p>
        </p:txBody>
      </p:sp>
      <p:sp>
        <p:nvSpPr>
          <p:cNvPr id="9" name="TextBox 8"/>
          <p:cNvSpPr txBox="1"/>
          <p:nvPr/>
        </p:nvSpPr>
        <p:spPr>
          <a:xfrm>
            <a:off x="609600" y="2069068"/>
            <a:ext cx="7620000" cy="369332"/>
          </a:xfrm>
          <a:prstGeom prst="rect">
            <a:avLst/>
          </a:prstGeom>
          <a:noFill/>
        </p:spPr>
        <p:txBody>
          <a:bodyPr wrap="square" rtlCol="0">
            <a:spAutoFit/>
          </a:bodyPr>
          <a:lstStyle/>
          <a:p>
            <a:r>
              <a:rPr lang="en-MY" dirty="0" smtClean="0">
                <a:solidFill>
                  <a:schemeClr val="accent1">
                    <a:lumMod val="75000"/>
                  </a:schemeClr>
                </a:solidFill>
              </a:rPr>
              <a:t>4. Paul’s “Earlier Letter,” 1 </a:t>
            </a:r>
            <a:r>
              <a:rPr lang="en-MY" dirty="0" err="1" smtClean="0">
                <a:solidFill>
                  <a:schemeClr val="accent1">
                    <a:lumMod val="75000"/>
                  </a:schemeClr>
                </a:solidFill>
              </a:rPr>
              <a:t>Cor</a:t>
            </a:r>
            <a:r>
              <a:rPr lang="en-MY" dirty="0" smtClean="0">
                <a:solidFill>
                  <a:schemeClr val="accent1">
                    <a:lumMod val="75000"/>
                  </a:schemeClr>
                </a:solidFill>
              </a:rPr>
              <a:t> 5:9 </a:t>
            </a:r>
            <a:endParaRPr lang="en-US" dirty="0">
              <a:solidFill>
                <a:schemeClr val="accent1">
                  <a:lumMod val="75000"/>
                </a:schemeClr>
              </a:solidFill>
            </a:endParaRPr>
          </a:p>
        </p:txBody>
      </p:sp>
      <p:sp>
        <p:nvSpPr>
          <p:cNvPr id="8" name="TextBox 7"/>
          <p:cNvSpPr txBox="1"/>
          <p:nvPr/>
        </p:nvSpPr>
        <p:spPr>
          <a:xfrm>
            <a:off x="609600" y="2373868"/>
            <a:ext cx="7620000" cy="369332"/>
          </a:xfrm>
          <a:prstGeom prst="rect">
            <a:avLst/>
          </a:prstGeom>
          <a:noFill/>
        </p:spPr>
        <p:txBody>
          <a:bodyPr wrap="square" rtlCol="0">
            <a:spAutoFit/>
          </a:bodyPr>
          <a:lstStyle/>
          <a:p>
            <a:r>
              <a:rPr lang="en-MY" dirty="0" smtClean="0">
                <a:solidFill>
                  <a:schemeClr val="accent1">
                    <a:lumMod val="75000"/>
                  </a:schemeClr>
                </a:solidFill>
              </a:rPr>
              <a:t>5. Paul Sends Timothy to Corinth, 1 </a:t>
            </a:r>
            <a:r>
              <a:rPr lang="en-MY" dirty="0" err="1" smtClean="0">
                <a:solidFill>
                  <a:schemeClr val="accent1">
                    <a:lumMod val="75000"/>
                  </a:schemeClr>
                </a:solidFill>
              </a:rPr>
              <a:t>Cor</a:t>
            </a:r>
            <a:r>
              <a:rPr lang="en-MY" dirty="0" smtClean="0">
                <a:solidFill>
                  <a:schemeClr val="accent1">
                    <a:lumMod val="75000"/>
                  </a:schemeClr>
                </a:solidFill>
              </a:rPr>
              <a:t> 4:17 </a:t>
            </a:r>
            <a:endParaRPr lang="en-US" dirty="0">
              <a:solidFill>
                <a:schemeClr val="accent1">
                  <a:lumMod val="75000"/>
                </a:schemeClr>
              </a:solidFill>
            </a:endParaRPr>
          </a:p>
        </p:txBody>
      </p:sp>
    </p:spTree>
    <p:extLst>
      <p:ext uri="{BB962C8B-B14F-4D97-AF65-F5344CB8AC3E}">
        <p14:creationId xmlns:p14="http://schemas.microsoft.com/office/powerpoint/2010/main" val="305977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3.7037E-7 L -0.04167 -0.34259 " pathEditMode="relative" rAng="0" ptsTypes="AA">
                                      <p:cBhvr>
                                        <p:cTn id="6" dur="2000" fill="hold"/>
                                        <p:tgtEl>
                                          <p:spTgt spid="5"/>
                                        </p:tgtEl>
                                        <p:attrNameLst>
                                          <p:attrName>ppt_x</p:attrName>
                                          <p:attrName>ppt_y</p:attrName>
                                        </p:attrNameLst>
                                      </p:cBhvr>
                                      <p:rCtr x="-2083" y="-17130"/>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xit" presetSubtype="0" fill="hold" grpId="1"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7467600" cy="646331"/>
          </a:xfrm>
          <a:prstGeom prst="rect">
            <a:avLst/>
          </a:prstGeom>
        </p:spPr>
        <p:txBody>
          <a:bodyPr wrap="square">
            <a:spAutoFit/>
          </a:bodyPr>
          <a:lstStyle/>
          <a:p>
            <a:pPr lvl="0"/>
            <a:r>
              <a:rPr lang="en-US" sz="3600" b="1" spc="150" dirty="0">
                <a:ln w="11430"/>
                <a:solidFill>
                  <a:schemeClr val="accent1">
                    <a:lumMod val="75000"/>
                  </a:schemeClr>
                </a:solidFill>
                <a:effectLst>
                  <a:outerShdw blurRad="25400" algn="tl" rotWithShape="0">
                    <a:srgbClr val="000000">
                      <a:alpha val="43000"/>
                    </a:srgbClr>
                  </a:outerShdw>
                </a:effectLst>
              </a:rPr>
              <a:t>Paul &amp; the Church in Corinth</a:t>
            </a:r>
          </a:p>
        </p:txBody>
      </p:sp>
      <p:sp>
        <p:nvSpPr>
          <p:cNvPr id="5" name="TextBox 4"/>
          <p:cNvSpPr txBox="1"/>
          <p:nvPr/>
        </p:nvSpPr>
        <p:spPr>
          <a:xfrm>
            <a:off x="990600" y="4648200"/>
            <a:ext cx="7620000" cy="1077218"/>
          </a:xfrm>
          <a:prstGeom prst="rect">
            <a:avLst/>
          </a:prstGeom>
          <a:noFill/>
        </p:spPr>
        <p:txBody>
          <a:bodyPr wrap="square" rtlCol="0">
            <a:spAutoFit/>
          </a:bodyPr>
          <a:lstStyle/>
          <a:p>
            <a:r>
              <a:rPr lang="en-MY" sz="3200" b="1" dirty="0" smtClean="0">
                <a:solidFill>
                  <a:schemeClr val="accent1">
                    <a:lumMod val="75000"/>
                  </a:schemeClr>
                </a:solidFill>
              </a:rPr>
              <a:t>Paul visited by Stephanas, Fortunatus, and </a:t>
            </a:r>
            <a:r>
              <a:rPr lang="en-MY" sz="3200" b="1" dirty="0" err="1" smtClean="0">
                <a:solidFill>
                  <a:schemeClr val="accent1">
                    <a:lumMod val="75000"/>
                  </a:schemeClr>
                </a:solidFill>
              </a:rPr>
              <a:t>Achaichus</a:t>
            </a:r>
            <a:r>
              <a:rPr lang="en-MY" sz="3200" b="1" dirty="0" smtClean="0">
                <a:solidFill>
                  <a:schemeClr val="accent1">
                    <a:lumMod val="75000"/>
                  </a:schemeClr>
                </a:solidFill>
              </a:rPr>
              <a:t>,  – 1 </a:t>
            </a:r>
            <a:r>
              <a:rPr lang="en-MY" sz="3200" b="1" dirty="0" err="1" smtClean="0">
                <a:solidFill>
                  <a:schemeClr val="accent1">
                    <a:lumMod val="75000"/>
                  </a:schemeClr>
                </a:solidFill>
              </a:rPr>
              <a:t>Cor</a:t>
            </a:r>
            <a:r>
              <a:rPr lang="en-MY" sz="3200" b="1" dirty="0" smtClean="0">
                <a:solidFill>
                  <a:schemeClr val="accent1">
                    <a:lumMod val="75000"/>
                  </a:schemeClr>
                </a:solidFill>
              </a:rPr>
              <a:t> 16:17</a:t>
            </a:r>
            <a:endParaRPr lang="en-US" sz="3200" b="1" dirty="0">
              <a:solidFill>
                <a:schemeClr val="accent1">
                  <a:lumMod val="75000"/>
                </a:schemeClr>
              </a:solidFill>
            </a:endParaRPr>
          </a:p>
        </p:txBody>
      </p:sp>
      <p:sp>
        <p:nvSpPr>
          <p:cNvPr id="17" name="TextBox 16"/>
          <p:cNvSpPr txBox="1"/>
          <p:nvPr/>
        </p:nvSpPr>
        <p:spPr>
          <a:xfrm>
            <a:off x="609600" y="1154668"/>
            <a:ext cx="7620000" cy="369332"/>
          </a:xfrm>
          <a:prstGeom prst="rect">
            <a:avLst/>
          </a:prstGeom>
          <a:noFill/>
        </p:spPr>
        <p:txBody>
          <a:bodyPr wrap="square" rtlCol="0">
            <a:spAutoFit/>
          </a:bodyPr>
          <a:lstStyle/>
          <a:p>
            <a:r>
              <a:rPr lang="en-MY" dirty="0" smtClean="0">
                <a:solidFill>
                  <a:schemeClr val="accent1">
                    <a:lumMod val="75000"/>
                  </a:schemeClr>
                </a:solidFill>
              </a:rPr>
              <a:t>1. Paul’s First Visit to Corinth, Acts 18:1-18</a:t>
            </a:r>
            <a:endParaRPr lang="en-US" dirty="0">
              <a:solidFill>
                <a:schemeClr val="accent1">
                  <a:lumMod val="75000"/>
                </a:schemeClr>
              </a:solidFill>
            </a:endParaRPr>
          </a:p>
        </p:txBody>
      </p:sp>
      <p:sp>
        <p:nvSpPr>
          <p:cNvPr id="6" name="TextBox 5"/>
          <p:cNvSpPr txBox="1"/>
          <p:nvPr/>
        </p:nvSpPr>
        <p:spPr>
          <a:xfrm>
            <a:off x="609600" y="1459468"/>
            <a:ext cx="7620000" cy="369332"/>
          </a:xfrm>
          <a:prstGeom prst="rect">
            <a:avLst/>
          </a:prstGeom>
          <a:noFill/>
        </p:spPr>
        <p:txBody>
          <a:bodyPr wrap="square" rtlCol="0">
            <a:spAutoFit/>
          </a:bodyPr>
          <a:lstStyle/>
          <a:p>
            <a:r>
              <a:rPr lang="en-MY" dirty="0" smtClean="0">
                <a:solidFill>
                  <a:schemeClr val="accent1">
                    <a:lumMod val="75000"/>
                  </a:schemeClr>
                </a:solidFill>
              </a:rPr>
              <a:t>2. Apollos Goes to Corinth, Acts 18:27-28</a:t>
            </a:r>
            <a:endParaRPr lang="en-US" dirty="0">
              <a:solidFill>
                <a:schemeClr val="accent1">
                  <a:lumMod val="75000"/>
                </a:schemeClr>
              </a:solidFill>
            </a:endParaRPr>
          </a:p>
        </p:txBody>
      </p:sp>
      <p:sp>
        <p:nvSpPr>
          <p:cNvPr id="7" name="TextBox 6"/>
          <p:cNvSpPr txBox="1"/>
          <p:nvPr/>
        </p:nvSpPr>
        <p:spPr>
          <a:xfrm>
            <a:off x="609600" y="1764268"/>
            <a:ext cx="6553200" cy="369332"/>
          </a:xfrm>
          <a:prstGeom prst="rect">
            <a:avLst/>
          </a:prstGeom>
          <a:noFill/>
        </p:spPr>
        <p:txBody>
          <a:bodyPr wrap="square" rtlCol="0">
            <a:spAutoFit/>
          </a:bodyPr>
          <a:lstStyle/>
          <a:p>
            <a:r>
              <a:rPr lang="en-MY" dirty="0" smtClean="0">
                <a:solidFill>
                  <a:schemeClr val="accent1">
                    <a:lumMod val="75000"/>
                  </a:schemeClr>
                </a:solidFill>
              </a:rPr>
              <a:t>3. Paul’s Two Possible Other Visits to Corinth, 2 </a:t>
            </a:r>
            <a:r>
              <a:rPr lang="en-MY" dirty="0" err="1" smtClean="0">
                <a:solidFill>
                  <a:schemeClr val="accent1">
                    <a:lumMod val="75000"/>
                  </a:schemeClr>
                </a:solidFill>
              </a:rPr>
              <a:t>Cor</a:t>
            </a:r>
            <a:r>
              <a:rPr lang="en-MY" dirty="0" smtClean="0">
                <a:solidFill>
                  <a:schemeClr val="accent1">
                    <a:lumMod val="75000"/>
                  </a:schemeClr>
                </a:solidFill>
              </a:rPr>
              <a:t> 2:1; 12:14  </a:t>
            </a:r>
            <a:endParaRPr lang="en-US" dirty="0">
              <a:solidFill>
                <a:schemeClr val="accent1">
                  <a:lumMod val="75000"/>
                </a:schemeClr>
              </a:solidFill>
            </a:endParaRPr>
          </a:p>
        </p:txBody>
      </p:sp>
      <p:sp>
        <p:nvSpPr>
          <p:cNvPr id="9" name="TextBox 8"/>
          <p:cNvSpPr txBox="1"/>
          <p:nvPr/>
        </p:nvSpPr>
        <p:spPr>
          <a:xfrm>
            <a:off x="609600" y="2069068"/>
            <a:ext cx="7620000" cy="369332"/>
          </a:xfrm>
          <a:prstGeom prst="rect">
            <a:avLst/>
          </a:prstGeom>
          <a:noFill/>
        </p:spPr>
        <p:txBody>
          <a:bodyPr wrap="square" rtlCol="0">
            <a:spAutoFit/>
          </a:bodyPr>
          <a:lstStyle/>
          <a:p>
            <a:r>
              <a:rPr lang="en-MY" dirty="0" smtClean="0">
                <a:solidFill>
                  <a:schemeClr val="accent1">
                    <a:lumMod val="75000"/>
                  </a:schemeClr>
                </a:solidFill>
              </a:rPr>
              <a:t>4. Paul’s “Earlier Letter,” 1 </a:t>
            </a:r>
            <a:r>
              <a:rPr lang="en-MY" dirty="0" err="1" smtClean="0">
                <a:solidFill>
                  <a:schemeClr val="accent1">
                    <a:lumMod val="75000"/>
                  </a:schemeClr>
                </a:solidFill>
              </a:rPr>
              <a:t>Cor</a:t>
            </a:r>
            <a:r>
              <a:rPr lang="en-MY" dirty="0" smtClean="0">
                <a:solidFill>
                  <a:schemeClr val="accent1">
                    <a:lumMod val="75000"/>
                  </a:schemeClr>
                </a:solidFill>
              </a:rPr>
              <a:t> 5:9 </a:t>
            </a:r>
            <a:endParaRPr lang="en-US" dirty="0">
              <a:solidFill>
                <a:schemeClr val="accent1">
                  <a:lumMod val="75000"/>
                </a:schemeClr>
              </a:solidFill>
            </a:endParaRPr>
          </a:p>
        </p:txBody>
      </p:sp>
      <p:sp>
        <p:nvSpPr>
          <p:cNvPr id="8" name="TextBox 7"/>
          <p:cNvSpPr txBox="1"/>
          <p:nvPr/>
        </p:nvSpPr>
        <p:spPr>
          <a:xfrm>
            <a:off x="609600" y="2373868"/>
            <a:ext cx="7620000" cy="369332"/>
          </a:xfrm>
          <a:prstGeom prst="rect">
            <a:avLst/>
          </a:prstGeom>
          <a:noFill/>
        </p:spPr>
        <p:txBody>
          <a:bodyPr wrap="square" rtlCol="0">
            <a:spAutoFit/>
          </a:bodyPr>
          <a:lstStyle/>
          <a:p>
            <a:r>
              <a:rPr lang="en-MY" dirty="0" smtClean="0">
                <a:solidFill>
                  <a:schemeClr val="accent1">
                    <a:lumMod val="75000"/>
                  </a:schemeClr>
                </a:solidFill>
              </a:rPr>
              <a:t>5. Paul Sends Timothy to Corinth, 1 </a:t>
            </a:r>
            <a:r>
              <a:rPr lang="en-MY" dirty="0" err="1" smtClean="0">
                <a:solidFill>
                  <a:schemeClr val="accent1">
                    <a:lumMod val="75000"/>
                  </a:schemeClr>
                </a:solidFill>
              </a:rPr>
              <a:t>Cor</a:t>
            </a:r>
            <a:r>
              <a:rPr lang="en-MY" dirty="0" smtClean="0">
                <a:solidFill>
                  <a:schemeClr val="accent1">
                    <a:lumMod val="75000"/>
                  </a:schemeClr>
                </a:solidFill>
              </a:rPr>
              <a:t> 4:17 </a:t>
            </a:r>
            <a:endParaRPr lang="en-US" dirty="0">
              <a:solidFill>
                <a:schemeClr val="accent1">
                  <a:lumMod val="75000"/>
                </a:schemeClr>
              </a:solidFill>
            </a:endParaRPr>
          </a:p>
        </p:txBody>
      </p:sp>
      <p:sp>
        <p:nvSpPr>
          <p:cNvPr id="10" name="TextBox 9"/>
          <p:cNvSpPr txBox="1"/>
          <p:nvPr/>
        </p:nvSpPr>
        <p:spPr>
          <a:xfrm>
            <a:off x="609600" y="2678668"/>
            <a:ext cx="7620000" cy="369332"/>
          </a:xfrm>
          <a:prstGeom prst="rect">
            <a:avLst/>
          </a:prstGeom>
          <a:noFill/>
        </p:spPr>
        <p:txBody>
          <a:bodyPr wrap="square" rtlCol="0">
            <a:spAutoFit/>
          </a:bodyPr>
          <a:lstStyle/>
          <a:p>
            <a:r>
              <a:rPr lang="en-MY" dirty="0">
                <a:solidFill>
                  <a:schemeClr val="accent1">
                    <a:lumMod val="75000"/>
                  </a:schemeClr>
                </a:solidFill>
              </a:rPr>
              <a:t>6</a:t>
            </a:r>
            <a:r>
              <a:rPr lang="en-MY" dirty="0" smtClean="0">
                <a:solidFill>
                  <a:schemeClr val="accent1">
                    <a:lumMod val="75000"/>
                  </a:schemeClr>
                </a:solidFill>
              </a:rPr>
              <a:t>. Paul Visited by Stephanas, Fortunatus, and Achaicus, 1 </a:t>
            </a:r>
            <a:r>
              <a:rPr lang="en-MY" dirty="0" err="1" smtClean="0">
                <a:solidFill>
                  <a:schemeClr val="accent1">
                    <a:lumMod val="75000"/>
                  </a:schemeClr>
                </a:solidFill>
              </a:rPr>
              <a:t>Cor</a:t>
            </a:r>
            <a:r>
              <a:rPr lang="en-MY" dirty="0" smtClean="0">
                <a:solidFill>
                  <a:schemeClr val="accent1">
                    <a:lumMod val="75000"/>
                  </a:schemeClr>
                </a:solidFill>
              </a:rPr>
              <a:t> 16:17 </a:t>
            </a:r>
            <a:endParaRPr lang="en-US" dirty="0">
              <a:solidFill>
                <a:schemeClr val="accent1">
                  <a:lumMod val="75000"/>
                </a:schemeClr>
              </a:solidFill>
            </a:endParaRPr>
          </a:p>
        </p:txBody>
      </p:sp>
    </p:spTree>
    <p:extLst>
      <p:ext uri="{BB962C8B-B14F-4D97-AF65-F5344CB8AC3E}">
        <p14:creationId xmlns:p14="http://schemas.microsoft.com/office/powerpoint/2010/main" val="174026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1.11022E-16 L -0.04167 -0.30069 " pathEditMode="relative" rAng="0" ptsTypes="AA">
                                      <p:cBhvr>
                                        <p:cTn id="6" dur="2000" fill="hold"/>
                                        <p:tgtEl>
                                          <p:spTgt spid="5"/>
                                        </p:tgtEl>
                                        <p:attrNameLst>
                                          <p:attrName>ppt_x</p:attrName>
                                          <p:attrName>ppt_y</p:attrName>
                                        </p:attrNameLst>
                                      </p:cBhvr>
                                      <p:rCtr x="-2083" y="-15046"/>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xit" presetSubtype="0" fill="hold" grpId="1"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1006</Words>
  <Application>Microsoft Office PowerPoint</Application>
  <PresentationFormat>On-screen Show (4:3)</PresentationFormat>
  <Paragraphs>94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1 CORINTHIANS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CORINTHIANS</dc:title>
  <dc:creator>LCH</dc:creator>
  <cp:lastModifiedBy>LCH</cp:lastModifiedBy>
  <cp:revision>14</cp:revision>
  <dcterms:created xsi:type="dcterms:W3CDTF">2020-08-22T15:22:46Z</dcterms:created>
  <dcterms:modified xsi:type="dcterms:W3CDTF">2020-08-22T17:09:02Z</dcterms:modified>
</cp:coreProperties>
</file>